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84" r:id="rId1"/>
  </p:sldMasterIdLst>
  <p:sldIdLst>
    <p:sldId id="256" r:id="rId2"/>
    <p:sldId id="257" r:id="rId3"/>
    <p:sldId id="280" r:id="rId4"/>
    <p:sldId id="281" r:id="rId5"/>
    <p:sldId id="282" r:id="rId6"/>
    <p:sldId id="277" r:id="rId7"/>
    <p:sldId id="283" r:id="rId8"/>
    <p:sldId id="278" r:id="rId9"/>
    <p:sldId id="279" r:id="rId10"/>
    <p:sldId id="284" r:id="rId11"/>
    <p:sldId id="285" r:id="rId12"/>
    <p:sldId id="286" r:id="rId13"/>
    <p:sldId id="287" r:id="rId14"/>
    <p:sldId id="288" r:id="rId15"/>
    <p:sldId id="289" r:id="rId16"/>
    <p:sldId id="290" r:id="rId17"/>
    <p:sldId id="291" r:id="rId18"/>
    <p:sldId id="292" r:id="rId19"/>
    <p:sldId id="293" r:id="rId20"/>
    <p:sldId id="301" r:id="rId21"/>
    <p:sldId id="294" r:id="rId22"/>
    <p:sldId id="295" r:id="rId23"/>
    <p:sldId id="300" r:id="rId24"/>
    <p:sldId id="296" r:id="rId25"/>
    <p:sldId id="297" r:id="rId26"/>
    <p:sldId id="298" r:id="rId27"/>
    <p:sldId id="299" r:id="rId28"/>
    <p:sldId id="274" r:id="rId29"/>
  </p:sldIdLst>
  <p:sldSz cx="18288000" cy="10287000"/>
  <p:notesSz cx="6858000" cy="9144000"/>
  <p:embeddedFontLst>
    <p:embeddedFont>
      <p:font typeface="Courier Prime" panose="020B0604020202020204" charset="0"/>
      <p:regular r:id="rId30"/>
    </p:embeddedFont>
    <p:embeddedFont>
      <p:font typeface="DM Sans" pitchFamily="2" charset="0"/>
      <p:regular r:id="rId31"/>
      <p:bold r:id="rId32"/>
      <p:italic r:id="rId33"/>
      <p:boldItalic r:id="rId34"/>
    </p:embeddedFont>
    <p:embeddedFont>
      <p:font typeface="Gill Sans MT" panose="020B0502020104020203" pitchFamily="34" charset="0"/>
      <p:regular r:id="rId35"/>
      <p:bold r:id="rId36"/>
      <p:italic r:id="rId37"/>
      <p:boldItalic r:id="rId38"/>
    </p:embeddedFont>
    <p:embeddedFont>
      <p:font typeface="Hatton Bold" panose="020B0604020202020204" charset="0"/>
      <p:regular r:id="rId3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3741" autoAdjust="0"/>
  </p:normalViewPr>
  <p:slideViewPr>
    <p:cSldViewPr>
      <p:cViewPr varScale="1">
        <p:scale>
          <a:sx n="45" d="100"/>
          <a:sy n="45" d="100"/>
        </p:scale>
        <p:origin x="62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626669" y="1203448"/>
            <a:ext cx="12955610" cy="3812147"/>
          </a:xfrm>
        </p:spPr>
        <p:txBody>
          <a:bodyPr bIns="0" anchor="b">
            <a:normAutofit/>
          </a:bodyPr>
          <a:lstStyle>
            <a:lvl1pPr algn="l">
              <a:defRPr sz="9900"/>
            </a:lvl1pPr>
          </a:lstStyle>
          <a:p>
            <a:r>
              <a:rPr lang="en-US"/>
              <a:t>Click to edit Master title style</a:t>
            </a:r>
            <a:endParaRPr lang="en-US" dirty="0"/>
          </a:p>
        </p:txBody>
      </p:sp>
      <p:sp>
        <p:nvSpPr>
          <p:cNvPr id="3" name="Subtitle 2"/>
          <p:cNvSpPr>
            <a:spLocks noGrp="1"/>
          </p:cNvSpPr>
          <p:nvPr>
            <p:ph type="subTitle" idx="1"/>
          </p:nvPr>
        </p:nvSpPr>
        <p:spPr>
          <a:xfrm>
            <a:off x="3626670" y="5296807"/>
            <a:ext cx="12955608" cy="1466432"/>
          </a:xfrm>
        </p:spPr>
        <p:txBody>
          <a:bodyPr tIns="91440" bIns="91440">
            <a:normAutofit/>
          </a:bodyPr>
          <a:lstStyle>
            <a:lvl1pPr marL="0" indent="0" algn="l">
              <a:buNone/>
              <a:defRPr sz="2700" b="0" cap="all" baseline="0">
                <a:solidFill>
                  <a:schemeClr val="tx1"/>
                </a:solidFill>
              </a:defRPr>
            </a:lvl1pPr>
            <a:lvl2pPr marL="685800" indent="0" algn="ctr">
              <a:buNone/>
              <a:defRPr sz="27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5/6/2022</a:t>
            </a:fld>
            <a:endParaRPr lang="en-US"/>
          </a:p>
        </p:txBody>
      </p:sp>
      <p:sp>
        <p:nvSpPr>
          <p:cNvPr id="5" name="Footer Placeholder 4"/>
          <p:cNvSpPr>
            <a:spLocks noGrp="1"/>
          </p:cNvSpPr>
          <p:nvPr>
            <p:ph type="ftr" sz="quarter" idx="11"/>
          </p:nvPr>
        </p:nvSpPr>
        <p:spPr>
          <a:xfrm>
            <a:off x="3624751" y="493961"/>
            <a:ext cx="7460873" cy="463802"/>
          </a:xfrm>
        </p:spPr>
        <p:txBody>
          <a:bodyPr/>
          <a:lstStyle/>
          <a:p>
            <a:endParaRPr lang="en-US"/>
          </a:p>
        </p:txBody>
      </p:sp>
      <p:sp>
        <p:nvSpPr>
          <p:cNvPr id="6" name="Slide Number Placeholder 5"/>
          <p:cNvSpPr>
            <a:spLocks noGrp="1"/>
          </p:cNvSpPr>
          <p:nvPr>
            <p:ph type="sldNum" sz="quarter" idx="12"/>
          </p:nvPr>
        </p:nvSpPr>
        <p:spPr>
          <a:xfrm>
            <a:off x="2156497" y="1198460"/>
            <a:ext cx="1216529" cy="755367"/>
          </a:xfrm>
        </p:spPr>
        <p:txBody>
          <a:bodyPr/>
          <a:lstStyle/>
          <a:p>
            <a:fld id="{B6F15528-21DE-4FAA-801E-634DDDAF4B2B}" type="slidenum">
              <a:rPr lang="en-US" smtClean="0"/>
              <a:pPr/>
              <a:t>‹#›</a:t>
            </a:fld>
            <a:endParaRPr lang="en-US"/>
          </a:p>
        </p:txBody>
      </p:sp>
      <p:cxnSp>
        <p:nvCxnSpPr>
          <p:cNvPr id="15" name="Straight Connector 14"/>
          <p:cNvCxnSpPr/>
          <p:nvPr/>
        </p:nvCxnSpPr>
        <p:spPr>
          <a:xfrm>
            <a:off x="3626670" y="5292813"/>
            <a:ext cx="1295560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93673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26" name="Straight Connector 25"/>
          <p:cNvCxnSpPr/>
          <p:nvPr/>
        </p:nvCxnSpPr>
        <p:spPr>
          <a:xfrm>
            <a:off x="2180844" y="2770632"/>
            <a:ext cx="1441128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2470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4158667" y="1198460"/>
            <a:ext cx="2423613" cy="6989834"/>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167008" y="1198460"/>
            <a:ext cx="11743245" cy="69898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5" name="Straight Connector 14"/>
          <p:cNvCxnSpPr/>
          <p:nvPr/>
        </p:nvCxnSpPr>
        <p:spPr>
          <a:xfrm>
            <a:off x="14158667" y="1198460"/>
            <a:ext cx="0" cy="6989834"/>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06006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33" name="Straight Connector 32"/>
          <p:cNvCxnSpPr/>
          <p:nvPr/>
        </p:nvCxnSpPr>
        <p:spPr>
          <a:xfrm>
            <a:off x="2180844" y="2770632"/>
            <a:ext cx="1441128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30712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181359" y="2634195"/>
            <a:ext cx="12964731" cy="2831925"/>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2181359" y="5709293"/>
            <a:ext cx="12945669" cy="1519394"/>
          </a:xfrm>
        </p:spPr>
        <p:txBody>
          <a:bodyPr tIns="91440">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5" name="Straight Connector 14"/>
          <p:cNvCxnSpPr/>
          <p:nvPr/>
        </p:nvCxnSpPr>
        <p:spPr>
          <a:xfrm>
            <a:off x="2181359" y="5707478"/>
            <a:ext cx="12945669"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70156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73826" y="1207334"/>
            <a:ext cx="14408453" cy="158895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170997" y="3016318"/>
            <a:ext cx="6967728" cy="51728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620657" y="3026015"/>
            <a:ext cx="6967728" cy="5162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5/6/2022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35" name="Straight Connector 34"/>
          <p:cNvCxnSpPr/>
          <p:nvPr/>
        </p:nvCxnSpPr>
        <p:spPr>
          <a:xfrm>
            <a:off x="2180844" y="2770632"/>
            <a:ext cx="1441128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70680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70787" y="1206245"/>
            <a:ext cx="14411492" cy="1584479"/>
          </a:xfrm>
        </p:spPr>
        <p:txBody>
          <a:bodyPr/>
          <a:lstStyle/>
          <a:p>
            <a:r>
              <a:rPr lang="en-US"/>
              <a:t>Click to edit Master title style</a:t>
            </a:r>
            <a:endParaRPr lang="en-US" dirty="0"/>
          </a:p>
        </p:txBody>
      </p:sp>
      <p:sp>
        <p:nvSpPr>
          <p:cNvPr id="3" name="Text Placeholder 2"/>
          <p:cNvSpPr>
            <a:spLocks noGrp="1"/>
          </p:cNvSpPr>
          <p:nvPr>
            <p:ph type="body" idx="1"/>
          </p:nvPr>
        </p:nvSpPr>
        <p:spPr>
          <a:xfrm>
            <a:off x="2170787" y="3029324"/>
            <a:ext cx="6967728" cy="1202915"/>
          </a:xfrm>
        </p:spPr>
        <p:txBody>
          <a:bodyPr anchor="b">
            <a:normAutofit/>
          </a:bodyPr>
          <a:lstStyle>
            <a:lvl1pPr marL="0" indent="0">
              <a:lnSpc>
                <a:spcPct val="100000"/>
              </a:lnSpc>
              <a:buNone/>
              <a:defRPr sz="3300" b="0" cap="all" baseline="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2170787" y="4236404"/>
            <a:ext cx="6967728" cy="39666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618543" y="3034505"/>
            <a:ext cx="6967728" cy="1203356"/>
          </a:xfrm>
        </p:spPr>
        <p:txBody>
          <a:bodyPr anchor="b">
            <a:normAutofit/>
          </a:bodyPr>
          <a:lstStyle>
            <a:lvl1pPr marL="0" indent="0">
              <a:lnSpc>
                <a:spcPct val="100000"/>
              </a:lnSpc>
              <a:buNone/>
              <a:defRPr sz="3300" b="0" cap="all" baseline="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618543" y="4232237"/>
            <a:ext cx="6967728" cy="39560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5/6/2022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cxnSp>
        <p:nvCxnSpPr>
          <p:cNvPr id="29" name="Straight Connector 28"/>
          <p:cNvCxnSpPr/>
          <p:nvPr/>
        </p:nvCxnSpPr>
        <p:spPr>
          <a:xfrm>
            <a:off x="2180844" y="2770632"/>
            <a:ext cx="1441128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51612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5/6/2022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cxnSp>
        <p:nvCxnSpPr>
          <p:cNvPr id="25" name="Straight Connector 24"/>
          <p:cNvCxnSpPr/>
          <p:nvPr/>
        </p:nvCxnSpPr>
        <p:spPr>
          <a:xfrm>
            <a:off x="2180844" y="2770632"/>
            <a:ext cx="1441128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36013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93931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67007" y="1198460"/>
            <a:ext cx="4909649" cy="3370676"/>
          </a:xfrm>
        </p:spPr>
        <p:txBody>
          <a:bodyPr anchor="b">
            <a:normAutofit/>
          </a:bodyPr>
          <a:lstStyle>
            <a:lvl1pPr algn="l">
              <a:defRPr sz="3600"/>
            </a:lvl1pPr>
          </a:lstStyle>
          <a:p>
            <a:r>
              <a:rPr lang="en-US"/>
              <a:t>Click to edit Master title style</a:t>
            </a:r>
            <a:endParaRPr lang="en-US" dirty="0"/>
          </a:p>
        </p:txBody>
      </p:sp>
      <p:sp>
        <p:nvSpPr>
          <p:cNvPr id="3" name="Content Placeholder 2"/>
          <p:cNvSpPr>
            <a:spLocks noGrp="1"/>
          </p:cNvSpPr>
          <p:nvPr>
            <p:ph idx="1"/>
          </p:nvPr>
        </p:nvSpPr>
        <p:spPr>
          <a:xfrm>
            <a:off x="7565571" y="1198461"/>
            <a:ext cx="9018705" cy="6988239"/>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167007" y="4808237"/>
            <a:ext cx="4912520" cy="3372272"/>
          </a:xfrm>
        </p:spPr>
        <p:txBody>
          <a:bodyPr/>
          <a:lstStyle>
            <a:lvl1pPr marL="0" indent="0" algn="l">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17" name="Straight Connector 16"/>
          <p:cNvCxnSpPr/>
          <p:nvPr/>
        </p:nvCxnSpPr>
        <p:spPr>
          <a:xfrm>
            <a:off x="2172420" y="4808237"/>
            <a:ext cx="49042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42456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11216081" y="723256"/>
            <a:ext cx="6111800" cy="7723652"/>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2176809" y="1694270"/>
            <a:ext cx="8298492" cy="2745876"/>
          </a:xfrm>
        </p:spPr>
        <p:txBody>
          <a:bodyPr anchor="b">
            <a:normAutofit/>
          </a:bodyPr>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2186584" y="1683814"/>
            <a:ext cx="4186757" cy="5799491"/>
          </a:xfrm>
          <a:solidFill>
            <a:schemeClr val="bg1">
              <a:lumMod val="85000"/>
            </a:schemeClr>
          </a:solidFill>
          <a:ln w="9525" cap="sq">
            <a:noFill/>
            <a:miter lim="800000"/>
          </a:ln>
          <a:effectLst/>
        </p:spPr>
        <p:txBody>
          <a:bodyPr anchor="t"/>
          <a:lstStyle>
            <a:lvl1pPr marL="0" indent="0" algn="ctr">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2175494" y="4718988"/>
            <a:ext cx="8286606" cy="3005613"/>
          </a:xfrm>
        </p:spPr>
        <p:txBody>
          <a:bodyPr>
            <a:normAutofit/>
          </a:bodyPr>
          <a:lstStyle>
            <a:lvl1pPr marL="0" indent="0" algn="l">
              <a:buNone/>
              <a:defRPr sz="27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a:xfrm>
            <a:off x="2171074" y="8204785"/>
            <a:ext cx="8291027" cy="480185"/>
          </a:xfrm>
        </p:spPr>
        <p:txBody>
          <a:bodyPr/>
          <a:lstStyle>
            <a:lvl1pPr algn="l">
              <a:defRPr/>
            </a:lvl1pPr>
          </a:lstStyle>
          <a:p>
            <a:fld id="{1D8BD707-D9CF-40AE-B4C6-C98DA3205C09}" type="datetimeFigureOut">
              <a:rPr lang="en-US" smtClean="0"/>
              <a:pPr/>
              <a:t>5/6/2022</a:t>
            </a:fld>
            <a:endParaRPr lang="en-US"/>
          </a:p>
        </p:txBody>
      </p:sp>
      <p:sp>
        <p:nvSpPr>
          <p:cNvPr id="6" name="Footer Placeholder 5"/>
          <p:cNvSpPr>
            <a:spLocks noGrp="1"/>
          </p:cNvSpPr>
          <p:nvPr>
            <p:ph type="ftr" sz="quarter" idx="11"/>
          </p:nvPr>
        </p:nvSpPr>
        <p:spPr>
          <a:xfrm>
            <a:off x="2171073" y="477961"/>
            <a:ext cx="8311506" cy="481397"/>
          </a:xfrm>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31" name="Straight Connector 30"/>
          <p:cNvCxnSpPr/>
          <p:nvPr/>
        </p:nvCxnSpPr>
        <p:spPr>
          <a:xfrm>
            <a:off x="2171074" y="4715408"/>
            <a:ext cx="8291027"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265029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3029215"/>
            <a:ext cx="18288000" cy="6158912"/>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9189720"/>
            <a:ext cx="18288000" cy="1114425"/>
          </a:xfrm>
          <a:prstGeom prst="rect">
            <a:avLst/>
          </a:prstGeom>
        </p:spPr>
      </p:pic>
      <p:sp>
        <p:nvSpPr>
          <p:cNvPr id="2" name="Title Placeholder 1"/>
          <p:cNvSpPr>
            <a:spLocks noGrp="1"/>
          </p:cNvSpPr>
          <p:nvPr>
            <p:ph type="title"/>
          </p:nvPr>
        </p:nvSpPr>
        <p:spPr>
          <a:xfrm>
            <a:off x="2177369" y="1206779"/>
            <a:ext cx="14404913" cy="1573853"/>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177369" y="3023599"/>
            <a:ext cx="14404913" cy="5175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331208" y="495555"/>
            <a:ext cx="5251073" cy="463802"/>
          </a:xfrm>
          <a:prstGeom prst="rect">
            <a:avLst/>
          </a:prstGeom>
        </p:spPr>
        <p:txBody>
          <a:bodyPr vert="horz" lIns="91440" tIns="45720" rIns="91440" bIns="45720" rtlCol="0" anchor="ctr"/>
          <a:lstStyle>
            <a:lvl1pPr algn="r">
              <a:defRPr sz="1500">
                <a:solidFill>
                  <a:schemeClr val="tx1">
                    <a:tint val="75000"/>
                  </a:schemeClr>
                </a:solidFill>
              </a:defRPr>
            </a:lvl1pPr>
          </a:lstStyle>
          <a:p>
            <a:fld id="{1D8BD707-D9CF-40AE-B4C6-C98DA3205C09}" type="datetimeFigureOut">
              <a:rPr lang="en-US" smtClean="0"/>
              <a:pPr/>
              <a:t>5/6/2022</a:t>
            </a:fld>
            <a:endParaRPr lang="en-US"/>
          </a:p>
        </p:txBody>
      </p:sp>
      <p:sp>
        <p:nvSpPr>
          <p:cNvPr id="5" name="Footer Placeholder 4"/>
          <p:cNvSpPr>
            <a:spLocks noGrp="1"/>
          </p:cNvSpPr>
          <p:nvPr>
            <p:ph type="ftr" sz="quarter" idx="3"/>
          </p:nvPr>
        </p:nvSpPr>
        <p:spPr>
          <a:xfrm>
            <a:off x="2177369" y="493961"/>
            <a:ext cx="8908254" cy="463802"/>
          </a:xfrm>
          <a:prstGeom prst="rect">
            <a:avLst/>
          </a:prstGeom>
        </p:spPr>
        <p:txBody>
          <a:bodyPr vert="horz" lIns="91440" tIns="45720" rIns="91440" bIns="45720" rtlCol="0" anchor="ctr"/>
          <a:lstStyle>
            <a:lvl1pPr algn="l">
              <a:defRPr sz="15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20091" y="1198460"/>
            <a:ext cx="1216529" cy="755367"/>
          </a:xfrm>
          <a:prstGeom prst="rect">
            <a:avLst/>
          </a:prstGeom>
        </p:spPr>
        <p:txBody>
          <a:bodyPr vert="horz" lIns="91440" tIns="45720" rIns="91440" bIns="45720" rtlCol="0" anchor="t"/>
          <a:lstStyle>
            <a:lvl1pPr algn="r">
              <a:defRPr sz="4200">
                <a:solidFill>
                  <a:schemeClr val="accent1"/>
                </a:solidFill>
              </a:defRPr>
            </a:lvl1pPr>
          </a:lstStyle>
          <a:p>
            <a:fld id="{B6F15528-21DE-4FAA-801E-634DDDAF4B2B}" type="slidenum">
              <a:rPr lang="en-US" smtClean="0"/>
              <a:pPr/>
              <a:t>‹#›</a:t>
            </a:fld>
            <a:endParaRPr lang="en-US"/>
          </a:p>
        </p:txBody>
      </p:sp>
      <p:cxnSp>
        <p:nvCxnSpPr>
          <p:cNvPr id="10" name="Straight Connector 9"/>
          <p:cNvCxnSpPr/>
          <p:nvPr/>
        </p:nvCxnSpPr>
        <p:spPr>
          <a:xfrm>
            <a:off x="0" y="9192620"/>
            <a:ext cx="18288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143819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1371600" rtl="0" eaLnBrk="1" latinLnBrk="0" hangingPunct="1">
        <a:lnSpc>
          <a:spcPct val="90000"/>
        </a:lnSpc>
        <a:spcBef>
          <a:spcPct val="0"/>
        </a:spcBef>
        <a:buNone/>
        <a:defRPr sz="4800" b="0" i="0" kern="1200" cap="all">
          <a:solidFill>
            <a:schemeClr val="tx1"/>
          </a:solidFill>
          <a:effectLst/>
          <a:latin typeface="+mj-lt"/>
          <a:ea typeface="+mj-ea"/>
          <a:cs typeface="+mj-cs"/>
        </a:defRPr>
      </a:lvl1pPr>
    </p:titleStyle>
    <p:bodyStyle>
      <a:lvl1pPr marL="342900" indent="-342900" algn="l" defTabSz="1371600" rtl="0" eaLnBrk="1" latinLnBrk="0" hangingPunct="1">
        <a:lnSpc>
          <a:spcPct val="120000"/>
        </a:lnSpc>
        <a:spcBef>
          <a:spcPts val="1500"/>
        </a:spcBef>
        <a:buClr>
          <a:schemeClr val="accent1"/>
        </a:buClr>
        <a:buSzPct val="100000"/>
        <a:buFont typeface="Arial" panose="020B0604020202020204" pitchFamily="34" charset="0"/>
        <a:buChar char="•"/>
        <a:defRPr sz="3000" kern="1200">
          <a:solidFill>
            <a:schemeClr val="tx1"/>
          </a:solidFill>
          <a:effectLst/>
          <a:latin typeface="+mn-lt"/>
          <a:ea typeface="+mn-ea"/>
          <a:cs typeface="+mn-cs"/>
        </a:defRPr>
      </a:lvl1pPr>
      <a:lvl2pPr marL="10287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2700" kern="1200" cap="none" baseline="0">
          <a:solidFill>
            <a:schemeClr val="tx1"/>
          </a:solidFill>
          <a:effectLst/>
          <a:latin typeface="+mn-lt"/>
          <a:ea typeface="+mn-ea"/>
          <a:cs typeface="+mn-cs"/>
        </a:defRPr>
      </a:lvl2pPr>
      <a:lvl3pPr marL="17145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2400" kern="1200">
          <a:solidFill>
            <a:schemeClr val="tx1"/>
          </a:solidFill>
          <a:effectLst/>
          <a:latin typeface="+mn-lt"/>
          <a:ea typeface="+mn-ea"/>
          <a:cs typeface="+mn-cs"/>
        </a:defRPr>
      </a:lvl3pPr>
      <a:lvl4pPr marL="24003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2100" kern="1200" cap="none" baseline="0">
          <a:solidFill>
            <a:schemeClr val="tx1"/>
          </a:solidFill>
          <a:effectLst/>
          <a:latin typeface="+mn-lt"/>
          <a:ea typeface="+mn-ea"/>
          <a:cs typeface="+mn-cs"/>
        </a:defRPr>
      </a:lvl4pPr>
      <a:lvl5pPr marL="30861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5pPr>
      <a:lvl6pPr marL="37719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6pPr>
      <a:lvl7pPr marL="44577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7pPr>
      <a:lvl8pPr marL="51435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baseline="0">
          <a:solidFill>
            <a:schemeClr val="tx1"/>
          </a:solidFill>
          <a:effectLst/>
          <a:latin typeface="+mn-lt"/>
          <a:ea typeface="+mn-ea"/>
          <a:cs typeface="+mn-cs"/>
        </a:defRPr>
      </a:lvl8pPr>
      <a:lvl9pPr marL="58293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baseline="0">
          <a:solidFill>
            <a:schemeClr val="tx1"/>
          </a:solidFill>
          <a:effectLst/>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909" t="23272" r="-11909" b="23272"/>
          <a:stretch>
            <a:fillRect/>
          </a:stretch>
        </p:blipFill>
        <p:spPr>
          <a:xfrm>
            <a:off x="0" y="0"/>
            <a:ext cx="18288000" cy="10287000"/>
          </a:xfrm>
          <a:prstGeom prst="rect">
            <a:avLst/>
          </a:prstGeom>
        </p:spPr>
      </p:pic>
      <p:sp>
        <p:nvSpPr>
          <p:cNvPr id="3" name="AutoShape 3"/>
          <p:cNvSpPr/>
          <p:nvPr/>
        </p:nvSpPr>
        <p:spPr>
          <a:xfrm rot="-61098">
            <a:off x="-145059" y="-174565"/>
            <a:ext cx="19149227" cy="9571688"/>
          </a:xfrm>
          <a:prstGeom prst="rect">
            <a:avLst/>
          </a:prstGeom>
          <a:solidFill>
            <a:srgbClr val="EDECE7"/>
          </a:solidFill>
        </p:spPr>
        <p:txBody>
          <a:bodyPr/>
          <a:lstStyle/>
          <a:p>
            <a:endParaRPr lang="en-IN" dirty="0"/>
          </a:p>
        </p:txBody>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3215950">
            <a:off x="2639286" y="2302304"/>
            <a:ext cx="4456085" cy="4318351"/>
          </a:xfrm>
          <a:prstGeom prst="rect">
            <a:avLst/>
          </a:prstGeom>
        </p:spPr>
      </p:pic>
      <p:sp>
        <p:nvSpPr>
          <p:cNvPr id="5" name="TextBox 5"/>
          <p:cNvSpPr txBox="1"/>
          <p:nvPr/>
        </p:nvSpPr>
        <p:spPr>
          <a:xfrm>
            <a:off x="13326257" y="981075"/>
            <a:ext cx="3933043" cy="414922"/>
          </a:xfrm>
          <a:prstGeom prst="rect">
            <a:avLst/>
          </a:prstGeom>
        </p:spPr>
        <p:txBody>
          <a:bodyPr lIns="0" tIns="0" rIns="0" bIns="0" rtlCol="0" anchor="t">
            <a:spAutoFit/>
          </a:bodyPr>
          <a:lstStyle/>
          <a:p>
            <a:pPr marL="0" lvl="0" indent="0" algn="r">
              <a:lnSpc>
                <a:spcPts val="3359"/>
              </a:lnSpc>
              <a:spcBef>
                <a:spcPct val="0"/>
              </a:spcBef>
            </a:pPr>
            <a:endParaRPr lang="en-US" sz="2400" dirty="0">
              <a:solidFill>
                <a:srgbClr val="000000"/>
              </a:solidFill>
              <a:latin typeface="DM Sans"/>
            </a:endParaRPr>
          </a:p>
        </p:txBody>
      </p:sp>
      <p:pic>
        <p:nvPicPr>
          <p:cNvPr id="6" name="Picture 6"/>
          <p:cNvPicPr>
            <a:picLocks noChangeAspect="1"/>
          </p:cNvPicPr>
          <p:nvPr/>
        </p:nvPicPr>
        <p:blipFill>
          <a:blip r:embed="rId5"/>
          <a:srcRect/>
          <a:stretch>
            <a:fillRect/>
          </a:stretch>
        </p:blipFill>
        <p:spPr>
          <a:xfrm rot="465462">
            <a:off x="10945226" y="3215809"/>
            <a:ext cx="2654345" cy="3506451"/>
          </a:xfrm>
          <a:prstGeom prst="rect">
            <a:avLst/>
          </a:prstGeom>
        </p:spPr>
      </p:pic>
      <p:sp>
        <p:nvSpPr>
          <p:cNvPr id="7" name="AutoShape 7"/>
          <p:cNvSpPr/>
          <p:nvPr/>
        </p:nvSpPr>
        <p:spPr>
          <a:xfrm rot="-66346">
            <a:off x="9986954" y="6965339"/>
            <a:ext cx="8319914" cy="3241684"/>
          </a:xfrm>
          <a:prstGeom prst="rect">
            <a:avLst/>
          </a:prstGeom>
          <a:solidFill>
            <a:srgbClr val="000000"/>
          </a:solidFill>
        </p:spPr>
      </p:sp>
      <p:pic>
        <p:nvPicPr>
          <p:cNvPr id="8" name="Picture 8"/>
          <p:cNvPicPr>
            <a:picLocks noChangeAspect="1"/>
          </p:cNvPicPr>
          <p:nvPr/>
        </p:nvPicPr>
        <p:blipFill>
          <a:blip r:embed="rId6"/>
          <a:srcRect/>
          <a:stretch>
            <a:fillRect/>
          </a:stretch>
        </p:blipFill>
        <p:spPr>
          <a:xfrm rot="903222">
            <a:off x="10228141" y="5404626"/>
            <a:ext cx="2897102" cy="914695"/>
          </a:xfrm>
          <a:prstGeom prst="rect">
            <a:avLst/>
          </a:prstGeom>
        </p:spPr>
      </p:pic>
      <p:sp>
        <p:nvSpPr>
          <p:cNvPr id="9" name="TextBox 9"/>
          <p:cNvSpPr txBox="1"/>
          <p:nvPr/>
        </p:nvSpPr>
        <p:spPr>
          <a:xfrm rot="-81941">
            <a:off x="10189584" y="8180851"/>
            <a:ext cx="8117106" cy="589905"/>
          </a:xfrm>
          <a:prstGeom prst="rect">
            <a:avLst/>
          </a:prstGeom>
        </p:spPr>
        <p:txBody>
          <a:bodyPr lIns="0" tIns="0" rIns="0" bIns="0" rtlCol="0" anchor="t">
            <a:spAutoFit/>
          </a:bodyPr>
          <a:lstStyle/>
          <a:p>
            <a:pPr>
              <a:lnSpc>
                <a:spcPts val="4587"/>
              </a:lnSpc>
            </a:pPr>
            <a:r>
              <a:rPr lang="en-US" sz="3823" dirty="0">
                <a:solidFill>
                  <a:srgbClr val="FFFFFF"/>
                </a:solidFill>
                <a:latin typeface="Courier Prime"/>
              </a:rPr>
              <a:t>        TEAM 28</a:t>
            </a:r>
          </a:p>
        </p:txBody>
      </p:sp>
      <p:sp>
        <p:nvSpPr>
          <p:cNvPr id="10" name="AutoShape 10"/>
          <p:cNvSpPr/>
          <p:nvPr/>
        </p:nvSpPr>
        <p:spPr>
          <a:xfrm rot="-167779">
            <a:off x="2258523" y="4927596"/>
            <a:ext cx="8905443" cy="1557281"/>
          </a:xfrm>
          <a:prstGeom prst="rect">
            <a:avLst/>
          </a:prstGeom>
          <a:solidFill>
            <a:srgbClr val="000000"/>
          </a:solidFill>
        </p:spPr>
      </p:sp>
      <p:sp>
        <p:nvSpPr>
          <p:cNvPr id="11" name="AutoShape 11"/>
          <p:cNvSpPr/>
          <p:nvPr/>
        </p:nvSpPr>
        <p:spPr>
          <a:xfrm rot="82336">
            <a:off x="4093581" y="2983248"/>
            <a:ext cx="6841868" cy="1557281"/>
          </a:xfrm>
          <a:prstGeom prst="rect">
            <a:avLst/>
          </a:prstGeom>
          <a:solidFill>
            <a:srgbClr val="000000"/>
          </a:solidFill>
        </p:spPr>
      </p:sp>
      <p:sp>
        <p:nvSpPr>
          <p:cNvPr id="12" name="TextBox 12"/>
          <p:cNvSpPr txBox="1"/>
          <p:nvPr/>
        </p:nvSpPr>
        <p:spPr>
          <a:xfrm rot="-167779">
            <a:off x="2693256" y="5234395"/>
            <a:ext cx="8955822" cy="1102225"/>
          </a:xfrm>
          <a:prstGeom prst="rect">
            <a:avLst/>
          </a:prstGeom>
        </p:spPr>
        <p:txBody>
          <a:bodyPr lIns="0" tIns="0" rIns="0" bIns="0" rtlCol="0" anchor="t">
            <a:spAutoFit/>
          </a:bodyPr>
          <a:lstStyle/>
          <a:p>
            <a:pPr algn="ctr">
              <a:lnSpc>
                <a:spcPts val="9711"/>
              </a:lnSpc>
            </a:pPr>
            <a:r>
              <a:rPr lang="en-US" sz="4400" spc="-88" dirty="0">
                <a:solidFill>
                  <a:srgbClr val="FFFFFF"/>
                </a:solidFill>
                <a:latin typeface="Hatton Bold"/>
              </a:rPr>
              <a:t>A Perfect health care</a:t>
            </a:r>
          </a:p>
        </p:txBody>
      </p:sp>
      <p:sp>
        <p:nvSpPr>
          <p:cNvPr id="13" name="TextBox 13"/>
          <p:cNvSpPr txBox="1"/>
          <p:nvPr/>
        </p:nvSpPr>
        <p:spPr>
          <a:xfrm rot="82336">
            <a:off x="4090364" y="3289540"/>
            <a:ext cx="6601787" cy="1219373"/>
          </a:xfrm>
          <a:prstGeom prst="rect">
            <a:avLst/>
          </a:prstGeom>
        </p:spPr>
        <p:txBody>
          <a:bodyPr wrap="square" lIns="0" tIns="0" rIns="0" bIns="0" rtlCol="0" anchor="t">
            <a:spAutoFit/>
          </a:bodyPr>
          <a:lstStyle/>
          <a:p>
            <a:pPr algn="ctr">
              <a:lnSpc>
                <a:spcPts val="9291"/>
              </a:lnSpc>
            </a:pPr>
            <a:r>
              <a:rPr lang="en-US" sz="8446" spc="-84" dirty="0">
                <a:solidFill>
                  <a:srgbClr val="FFFFFF"/>
                </a:solidFill>
                <a:latin typeface="Hatton Bold"/>
              </a:rPr>
              <a:t>VACCIBED</a:t>
            </a:r>
          </a:p>
        </p:txBody>
      </p:sp>
      <p:pic>
        <p:nvPicPr>
          <p:cNvPr id="14" name="Picture 1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3215950">
            <a:off x="14026352" y="5067473"/>
            <a:ext cx="4456085" cy="431835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E6BAE-12F6-4159-85FB-A5C3E5771AB9}"/>
              </a:ext>
            </a:extLst>
          </p:cNvPr>
          <p:cNvSpPr>
            <a:spLocks noGrp="1"/>
          </p:cNvSpPr>
          <p:nvPr>
            <p:ph type="title"/>
          </p:nvPr>
        </p:nvSpPr>
        <p:spPr>
          <a:xfrm>
            <a:off x="2177369" y="1206779"/>
            <a:ext cx="14404913" cy="507721"/>
          </a:xfrm>
        </p:spPr>
        <p:txBody>
          <a:bodyPr>
            <a:normAutofit fontScale="90000"/>
          </a:bodyPr>
          <a:lstStyle/>
          <a:p>
            <a:r>
              <a:rPr lang="en-US" u="sng" dirty="0"/>
              <a:t>Vaccine Portal</a:t>
            </a:r>
            <a:endParaRPr lang="en-IN" u="sng" dirty="0"/>
          </a:p>
        </p:txBody>
      </p:sp>
      <p:sp>
        <p:nvSpPr>
          <p:cNvPr id="3" name="Content Placeholder 2">
            <a:extLst>
              <a:ext uri="{FF2B5EF4-FFF2-40B4-BE49-F238E27FC236}">
                <a16:creationId xmlns:a16="http://schemas.microsoft.com/office/drawing/2014/main" id="{2D256562-A038-4B31-B876-A3C1584E7BBA}"/>
              </a:ext>
            </a:extLst>
          </p:cNvPr>
          <p:cNvSpPr>
            <a:spLocks noGrp="1"/>
          </p:cNvSpPr>
          <p:nvPr>
            <p:ph idx="1"/>
          </p:nvPr>
        </p:nvSpPr>
        <p:spPr>
          <a:xfrm>
            <a:off x="2177369" y="3023598"/>
            <a:ext cx="14404913" cy="5853701"/>
          </a:xfrm>
        </p:spPr>
        <p:txBody>
          <a:bodyPr>
            <a:noAutofit/>
          </a:bodyPr>
          <a:lstStyle/>
          <a:p>
            <a:pPr>
              <a:buFont typeface="Wingdings" panose="05000000000000000000" pitchFamily="2" charset="2"/>
              <a:buChar char="q"/>
            </a:pPr>
            <a:r>
              <a:rPr lang="en-US" sz="3600" dirty="0"/>
              <a:t>Control Room</a:t>
            </a:r>
          </a:p>
          <a:p>
            <a:pPr marL="0" indent="0">
              <a:buNone/>
            </a:pPr>
            <a:r>
              <a:rPr lang="en-US" sz="3600" dirty="0"/>
              <a:t>         * Add Different Vaccinations</a:t>
            </a:r>
          </a:p>
          <a:p>
            <a:pPr marL="0" indent="0">
              <a:buNone/>
            </a:pPr>
            <a:r>
              <a:rPr lang="en-US" sz="3600" dirty="0"/>
              <a:t>         * Add Vaccination </a:t>
            </a:r>
            <a:r>
              <a:rPr lang="en-US" sz="3600" dirty="0" err="1"/>
              <a:t>Centres</a:t>
            </a:r>
            <a:endParaRPr lang="en-US" sz="3600" dirty="0"/>
          </a:p>
          <a:p>
            <a:pPr marL="0" indent="0">
              <a:buNone/>
            </a:pPr>
            <a:r>
              <a:rPr lang="en-US" sz="3600" dirty="0"/>
              <a:t>         * Manage Vaccination Requests</a:t>
            </a:r>
          </a:p>
          <a:p>
            <a:pPr marL="0" indent="0">
              <a:buNone/>
            </a:pPr>
            <a:r>
              <a:rPr lang="en-US" sz="3600" dirty="0"/>
              <a:t>             </a:t>
            </a:r>
          </a:p>
          <a:p>
            <a:pPr marL="0" indent="0">
              <a:buNone/>
            </a:pPr>
            <a:r>
              <a:rPr lang="en-US" sz="3600" dirty="0"/>
              <a:t>  </a:t>
            </a:r>
            <a:endParaRPr lang="en-IN" sz="3600" dirty="0"/>
          </a:p>
        </p:txBody>
      </p:sp>
    </p:spTree>
    <p:extLst>
      <p:ext uri="{BB962C8B-B14F-4D97-AF65-F5344CB8AC3E}">
        <p14:creationId xmlns:p14="http://schemas.microsoft.com/office/powerpoint/2010/main" val="2814042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E6BAE-12F6-4159-85FB-A5C3E5771AB9}"/>
              </a:ext>
            </a:extLst>
          </p:cNvPr>
          <p:cNvSpPr>
            <a:spLocks noGrp="1"/>
          </p:cNvSpPr>
          <p:nvPr>
            <p:ph type="title"/>
          </p:nvPr>
        </p:nvSpPr>
        <p:spPr>
          <a:xfrm>
            <a:off x="2177369" y="1206779"/>
            <a:ext cx="14404913" cy="507721"/>
          </a:xfrm>
        </p:spPr>
        <p:txBody>
          <a:bodyPr>
            <a:normAutofit fontScale="90000"/>
          </a:bodyPr>
          <a:lstStyle/>
          <a:p>
            <a:r>
              <a:rPr lang="en-US" u="sng" dirty="0"/>
              <a:t>Vaccine Portal</a:t>
            </a:r>
            <a:endParaRPr lang="en-IN" u="sng" dirty="0"/>
          </a:p>
        </p:txBody>
      </p:sp>
      <p:sp>
        <p:nvSpPr>
          <p:cNvPr id="3" name="Content Placeholder 2">
            <a:extLst>
              <a:ext uri="{FF2B5EF4-FFF2-40B4-BE49-F238E27FC236}">
                <a16:creationId xmlns:a16="http://schemas.microsoft.com/office/drawing/2014/main" id="{2D256562-A038-4B31-B876-A3C1584E7BBA}"/>
              </a:ext>
            </a:extLst>
          </p:cNvPr>
          <p:cNvSpPr>
            <a:spLocks noGrp="1"/>
          </p:cNvSpPr>
          <p:nvPr>
            <p:ph idx="1"/>
          </p:nvPr>
        </p:nvSpPr>
        <p:spPr>
          <a:xfrm>
            <a:off x="2177369" y="3023598"/>
            <a:ext cx="14404913" cy="5853701"/>
          </a:xfrm>
        </p:spPr>
        <p:txBody>
          <a:bodyPr>
            <a:noAutofit/>
          </a:bodyPr>
          <a:lstStyle/>
          <a:p>
            <a:pPr>
              <a:buFont typeface="Wingdings" panose="05000000000000000000" pitchFamily="2" charset="2"/>
              <a:buChar char="q"/>
            </a:pPr>
            <a:r>
              <a:rPr lang="en-US" sz="3600" dirty="0"/>
              <a:t> Vaccination </a:t>
            </a:r>
            <a:r>
              <a:rPr lang="en-US" sz="3600" dirty="0" err="1"/>
              <a:t>Centres</a:t>
            </a:r>
            <a:endParaRPr lang="en-US" sz="3600" dirty="0"/>
          </a:p>
          <a:p>
            <a:pPr marL="0" indent="0">
              <a:buNone/>
            </a:pPr>
            <a:r>
              <a:rPr lang="en-US" sz="3600" dirty="0"/>
              <a:t>       *Manage Vaccination</a:t>
            </a:r>
          </a:p>
          <a:p>
            <a:pPr marL="0" indent="0">
              <a:buNone/>
            </a:pPr>
            <a:r>
              <a:rPr lang="en-US" sz="3600" dirty="0"/>
              <a:t>       *Manage Patient</a:t>
            </a:r>
          </a:p>
          <a:p>
            <a:pPr>
              <a:buFont typeface="Wingdings" panose="05000000000000000000" pitchFamily="2" charset="2"/>
              <a:buChar char="q"/>
            </a:pPr>
            <a:r>
              <a:rPr lang="en-US" sz="3600" dirty="0"/>
              <a:t> Patient</a:t>
            </a:r>
          </a:p>
          <a:p>
            <a:pPr marL="0" indent="0">
              <a:buNone/>
            </a:pPr>
            <a:r>
              <a:rPr lang="en-US" sz="3600" dirty="0"/>
              <a:t>       * Registration</a:t>
            </a:r>
          </a:p>
          <a:p>
            <a:pPr marL="0" indent="0">
              <a:buNone/>
            </a:pPr>
            <a:r>
              <a:rPr lang="en-US" sz="3600" dirty="0"/>
              <a:t>       * Request</a:t>
            </a:r>
          </a:p>
          <a:p>
            <a:pPr marL="0" indent="0">
              <a:buNone/>
            </a:pPr>
            <a:r>
              <a:rPr lang="en-US" sz="3600" dirty="0"/>
              <a:t>  </a:t>
            </a:r>
            <a:endParaRPr lang="en-IN" sz="3600" dirty="0"/>
          </a:p>
        </p:txBody>
      </p:sp>
    </p:spTree>
    <p:extLst>
      <p:ext uri="{BB962C8B-B14F-4D97-AF65-F5344CB8AC3E}">
        <p14:creationId xmlns:p14="http://schemas.microsoft.com/office/powerpoint/2010/main" val="976160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256562-A038-4B31-B876-A3C1584E7BBA}"/>
              </a:ext>
            </a:extLst>
          </p:cNvPr>
          <p:cNvSpPr>
            <a:spLocks noGrp="1"/>
          </p:cNvSpPr>
          <p:nvPr>
            <p:ph idx="1"/>
          </p:nvPr>
        </p:nvSpPr>
        <p:spPr>
          <a:xfrm>
            <a:off x="2177369" y="3023598"/>
            <a:ext cx="14404913" cy="5853701"/>
          </a:xfrm>
        </p:spPr>
        <p:txBody>
          <a:bodyPr>
            <a:noAutofit/>
          </a:bodyPr>
          <a:lstStyle/>
          <a:p>
            <a:pPr marL="0" indent="0">
              <a:buNone/>
            </a:pPr>
            <a:r>
              <a:rPr lang="en-US" sz="3600" b="1" u="sng" dirty="0"/>
              <a:t>Frontend  </a:t>
            </a:r>
            <a:r>
              <a:rPr lang="en-US" sz="3600" dirty="0"/>
              <a:t> </a:t>
            </a:r>
          </a:p>
          <a:p>
            <a:pPr marL="0" indent="0">
              <a:buNone/>
            </a:pPr>
            <a:r>
              <a:rPr lang="en-US" sz="3600" dirty="0"/>
              <a:t>    HTML ,JavaScript, CSS</a:t>
            </a:r>
          </a:p>
          <a:p>
            <a:pPr marL="0" indent="0">
              <a:buNone/>
            </a:pPr>
            <a:r>
              <a:rPr lang="en-US" sz="3600" b="1" u="sng" dirty="0"/>
              <a:t>Backend</a:t>
            </a:r>
          </a:p>
          <a:p>
            <a:pPr marL="0" indent="0">
              <a:buNone/>
            </a:pPr>
            <a:r>
              <a:rPr lang="en-US" sz="3600" dirty="0"/>
              <a:t>    PHP, MYSQL</a:t>
            </a:r>
          </a:p>
          <a:p>
            <a:pPr marL="0" indent="0">
              <a:buNone/>
            </a:pPr>
            <a:r>
              <a:rPr lang="en-US" sz="3600" b="1" u="sng" dirty="0"/>
              <a:t>IDE</a:t>
            </a:r>
          </a:p>
          <a:p>
            <a:pPr marL="0" indent="0">
              <a:buNone/>
            </a:pPr>
            <a:r>
              <a:rPr lang="en-US" sz="3600" dirty="0"/>
              <a:t>    Visual Studio Code</a:t>
            </a:r>
            <a:endParaRPr lang="en-IN" sz="3600" dirty="0"/>
          </a:p>
        </p:txBody>
      </p:sp>
      <p:sp>
        <p:nvSpPr>
          <p:cNvPr id="5" name="Title 4">
            <a:extLst>
              <a:ext uri="{FF2B5EF4-FFF2-40B4-BE49-F238E27FC236}">
                <a16:creationId xmlns:a16="http://schemas.microsoft.com/office/drawing/2014/main" id="{90B235DD-1BF2-347C-6550-828889DD674D}"/>
              </a:ext>
            </a:extLst>
          </p:cNvPr>
          <p:cNvSpPr>
            <a:spLocks noGrp="1"/>
          </p:cNvSpPr>
          <p:nvPr>
            <p:ph type="title"/>
          </p:nvPr>
        </p:nvSpPr>
        <p:spPr/>
        <p:txBody>
          <a:bodyPr/>
          <a:lstStyle/>
          <a:p>
            <a:r>
              <a:rPr lang="en-US" dirty="0"/>
              <a:t>Tech stack</a:t>
            </a:r>
            <a:endParaRPr lang="en-IN" dirty="0"/>
          </a:p>
        </p:txBody>
      </p:sp>
    </p:spTree>
    <p:extLst>
      <p:ext uri="{BB962C8B-B14F-4D97-AF65-F5344CB8AC3E}">
        <p14:creationId xmlns:p14="http://schemas.microsoft.com/office/powerpoint/2010/main" val="38328734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029DB-259F-C1E6-3BDB-B9E0696A74EB}"/>
              </a:ext>
            </a:extLst>
          </p:cNvPr>
          <p:cNvSpPr>
            <a:spLocks noGrp="1"/>
          </p:cNvSpPr>
          <p:nvPr>
            <p:ph type="title"/>
          </p:nvPr>
        </p:nvSpPr>
        <p:spPr/>
        <p:txBody>
          <a:bodyPr/>
          <a:lstStyle/>
          <a:p>
            <a:r>
              <a:rPr lang="en-US" dirty="0"/>
              <a:t>SCREENSHOTS</a:t>
            </a:r>
            <a:endParaRPr lang="en-IN" dirty="0"/>
          </a:p>
        </p:txBody>
      </p:sp>
      <p:pic>
        <p:nvPicPr>
          <p:cNvPr id="5" name="Content Placeholder 4">
            <a:extLst>
              <a:ext uri="{FF2B5EF4-FFF2-40B4-BE49-F238E27FC236}">
                <a16:creationId xmlns:a16="http://schemas.microsoft.com/office/drawing/2014/main" id="{B1F97258-5E20-A970-31DC-100FEE71F5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1200" y="3024188"/>
            <a:ext cx="14601082" cy="6691312"/>
          </a:xfrm>
        </p:spPr>
      </p:pic>
    </p:spTree>
    <p:extLst>
      <p:ext uri="{BB962C8B-B14F-4D97-AF65-F5344CB8AC3E}">
        <p14:creationId xmlns:p14="http://schemas.microsoft.com/office/powerpoint/2010/main" val="934274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88688-B9E2-5578-07C4-C6C9E4F38CCA}"/>
              </a:ext>
            </a:extLst>
          </p:cNvPr>
          <p:cNvSpPr>
            <a:spLocks noGrp="1"/>
          </p:cNvSpPr>
          <p:nvPr>
            <p:ph type="title"/>
          </p:nvPr>
        </p:nvSpPr>
        <p:spPr/>
        <p:txBody>
          <a:bodyPr/>
          <a:lstStyle/>
          <a:p>
            <a:r>
              <a:rPr lang="en-US" dirty="0"/>
              <a:t>LOGIN for Covid bed portal</a:t>
            </a:r>
            <a:endParaRPr lang="en-IN" dirty="0"/>
          </a:p>
        </p:txBody>
      </p:sp>
      <p:pic>
        <p:nvPicPr>
          <p:cNvPr id="5" name="Content Placeholder 4">
            <a:extLst>
              <a:ext uri="{FF2B5EF4-FFF2-40B4-BE49-F238E27FC236}">
                <a16:creationId xmlns:a16="http://schemas.microsoft.com/office/drawing/2014/main" id="{B760A1D1-41B8-3C30-C7C6-B17704E43C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67000" y="3024188"/>
            <a:ext cx="13106399" cy="5175250"/>
          </a:xfrm>
        </p:spPr>
      </p:pic>
    </p:spTree>
    <p:extLst>
      <p:ext uri="{BB962C8B-B14F-4D97-AF65-F5344CB8AC3E}">
        <p14:creationId xmlns:p14="http://schemas.microsoft.com/office/powerpoint/2010/main" val="4189708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ED1E5-26A1-428D-568C-473EA1D57CF8}"/>
              </a:ext>
            </a:extLst>
          </p:cNvPr>
          <p:cNvSpPr>
            <a:spLocks noGrp="1"/>
          </p:cNvSpPr>
          <p:nvPr>
            <p:ph type="title"/>
          </p:nvPr>
        </p:nvSpPr>
        <p:spPr/>
        <p:txBody>
          <a:bodyPr/>
          <a:lstStyle/>
          <a:p>
            <a:r>
              <a:rPr lang="en-US" dirty="0"/>
              <a:t>Patient registration</a:t>
            </a:r>
            <a:endParaRPr lang="en-IN" dirty="0"/>
          </a:p>
        </p:txBody>
      </p:sp>
      <p:pic>
        <p:nvPicPr>
          <p:cNvPr id="5" name="Content Placeholder 4">
            <a:extLst>
              <a:ext uri="{FF2B5EF4-FFF2-40B4-BE49-F238E27FC236}">
                <a16:creationId xmlns:a16="http://schemas.microsoft.com/office/drawing/2014/main" id="{CC1D6968-EC67-7945-2FA7-E81AF809D2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90916" y="3024188"/>
            <a:ext cx="11579242" cy="5175250"/>
          </a:xfrm>
        </p:spPr>
      </p:pic>
    </p:spTree>
    <p:extLst>
      <p:ext uri="{BB962C8B-B14F-4D97-AF65-F5344CB8AC3E}">
        <p14:creationId xmlns:p14="http://schemas.microsoft.com/office/powerpoint/2010/main" val="1893745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55D2E-668A-7F67-FF90-0A9AB4124508}"/>
              </a:ext>
            </a:extLst>
          </p:cNvPr>
          <p:cNvSpPr>
            <a:spLocks noGrp="1"/>
          </p:cNvSpPr>
          <p:nvPr>
            <p:ph type="title"/>
          </p:nvPr>
        </p:nvSpPr>
        <p:spPr/>
        <p:txBody>
          <a:bodyPr/>
          <a:lstStyle/>
          <a:p>
            <a:r>
              <a:rPr lang="en-US" dirty="0"/>
              <a:t>Admin dashboard</a:t>
            </a:r>
            <a:endParaRPr lang="en-IN" dirty="0"/>
          </a:p>
        </p:txBody>
      </p:sp>
      <p:pic>
        <p:nvPicPr>
          <p:cNvPr id="5" name="Content Placeholder 4">
            <a:extLst>
              <a:ext uri="{FF2B5EF4-FFF2-40B4-BE49-F238E27FC236}">
                <a16:creationId xmlns:a16="http://schemas.microsoft.com/office/drawing/2014/main" id="{A0B0BBAC-C3DF-2F22-ED99-0BF773D04C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77369" y="2780632"/>
            <a:ext cx="14404913" cy="6553868"/>
          </a:xfrm>
        </p:spPr>
      </p:pic>
    </p:spTree>
    <p:extLst>
      <p:ext uri="{BB962C8B-B14F-4D97-AF65-F5344CB8AC3E}">
        <p14:creationId xmlns:p14="http://schemas.microsoft.com/office/powerpoint/2010/main" val="335212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2D597-6490-890A-C622-FA2A28FBA0C0}"/>
              </a:ext>
            </a:extLst>
          </p:cNvPr>
          <p:cNvSpPr>
            <a:spLocks noGrp="1"/>
          </p:cNvSpPr>
          <p:nvPr>
            <p:ph type="title"/>
          </p:nvPr>
        </p:nvSpPr>
        <p:spPr/>
        <p:txBody>
          <a:bodyPr/>
          <a:lstStyle/>
          <a:p>
            <a:r>
              <a:rPr lang="en-US" dirty="0"/>
              <a:t>Adding hospital</a:t>
            </a:r>
            <a:endParaRPr lang="en-IN" dirty="0"/>
          </a:p>
        </p:txBody>
      </p:sp>
      <p:pic>
        <p:nvPicPr>
          <p:cNvPr id="5" name="Content Placeholder 4">
            <a:extLst>
              <a:ext uri="{FF2B5EF4-FFF2-40B4-BE49-F238E27FC236}">
                <a16:creationId xmlns:a16="http://schemas.microsoft.com/office/drawing/2014/main" id="{B7531E4C-1767-B835-BD51-11BDECB5F3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4200" y="3024188"/>
            <a:ext cx="12149860" cy="5776912"/>
          </a:xfrm>
        </p:spPr>
      </p:pic>
    </p:spTree>
    <p:extLst>
      <p:ext uri="{BB962C8B-B14F-4D97-AF65-F5344CB8AC3E}">
        <p14:creationId xmlns:p14="http://schemas.microsoft.com/office/powerpoint/2010/main" val="997806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45E57-9631-7F88-028E-BC5B3B21AA79}"/>
              </a:ext>
            </a:extLst>
          </p:cNvPr>
          <p:cNvSpPr>
            <a:spLocks noGrp="1"/>
          </p:cNvSpPr>
          <p:nvPr>
            <p:ph type="title"/>
          </p:nvPr>
        </p:nvSpPr>
        <p:spPr/>
        <p:txBody>
          <a:bodyPr/>
          <a:lstStyle/>
          <a:p>
            <a:r>
              <a:rPr lang="en-US" dirty="0"/>
              <a:t>Adding bed category</a:t>
            </a:r>
            <a:endParaRPr lang="en-IN" dirty="0"/>
          </a:p>
        </p:txBody>
      </p:sp>
      <p:pic>
        <p:nvPicPr>
          <p:cNvPr id="5" name="Content Placeholder 4">
            <a:extLst>
              <a:ext uri="{FF2B5EF4-FFF2-40B4-BE49-F238E27FC236}">
                <a16:creationId xmlns:a16="http://schemas.microsoft.com/office/drawing/2014/main" id="{3F1B57D2-371F-E633-8546-4C9D63AFD25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0" y="3024188"/>
            <a:ext cx="14173199" cy="5929312"/>
          </a:xfrm>
        </p:spPr>
      </p:pic>
    </p:spTree>
    <p:extLst>
      <p:ext uri="{BB962C8B-B14F-4D97-AF65-F5344CB8AC3E}">
        <p14:creationId xmlns:p14="http://schemas.microsoft.com/office/powerpoint/2010/main" val="967868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06DBE-F1DE-2438-B2E4-A72E3C67AF5F}"/>
              </a:ext>
            </a:extLst>
          </p:cNvPr>
          <p:cNvSpPr>
            <a:spLocks noGrp="1"/>
          </p:cNvSpPr>
          <p:nvPr>
            <p:ph type="title"/>
          </p:nvPr>
        </p:nvSpPr>
        <p:spPr/>
        <p:txBody>
          <a:bodyPr/>
          <a:lstStyle/>
          <a:p>
            <a:r>
              <a:rPr lang="en-US" dirty="0"/>
              <a:t>Viewing Bed Details</a:t>
            </a:r>
            <a:endParaRPr lang="en-IN" dirty="0"/>
          </a:p>
        </p:txBody>
      </p:sp>
      <p:pic>
        <p:nvPicPr>
          <p:cNvPr id="5" name="Content Placeholder 4">
            <a:extLst>
              <a:ext uri="{FF2B5EF4-FFF2-40B4-BE49-F238E27FC236}">
                <a16:creationId xmlns:a16="http://schemas.microsoft.com/office/drawing/2014/main" id="{96771424-3787-E6F3-AF06-E692D96E1F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1800" y="3024188"/>
            <a:ext cx="13610482" cy="5175250"/>
          </a:xfrm>
        </p:spPr>
      </p:pic>
    </p:spTree>
    <p:extLst>
      <p:ext uri="{BB962C8B-B14F-4D97-AF65-F5344CB8AC3E}">
        <p14:creationId xmlns:p14="http://schemas.microsoft.com/office/powerpoint/2010/main" val="773889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909" t="23272" r="-11909" b="23272"/>
          <a:stretch>
            <a:fillRect/>
          </a:stretch>
        </p:blipFill>
        <p:spPr>
          <a:xfrm>
            <a:off x="0" y="0"/>
            <a:ext cx="18288000" cy="10287000"/>
          </a:xfrm>
          <a:prstGeom prst="rect">
            <a:avLst/>
          </a:prstGeom>
        </p:spPr>
      </p:pic>
      <p:sp>
        <p:nvSpPr>
          <p:cNvPr id="3" name="AutoShape 3"/>
          <p:cNvSpPr/>
          <p:nvPr/>
        </p:nvSpPr>
        <p:spPr>
          <a:xfrm rot="-61098">
            <a:off x="-147645" y="463455"/>
            <a:ext cx="19149227" cy="9280647"/>
          </a:xfrm>
          <a:prstGeom prst="rect">
            <a:avLst/>
          </a:prstGeom>
          <a:solidFill>
            <a:srgbClr val="EDECE7"/>
          </a:solidFill>
        </p:spPr>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148887">
            <a:off x="13160875" y="4290250"/>
            <a:ext cx="5619309" cy="5445621"/>
          </a:xfrm>
          <a:prstGeom prst="rect">
            <a:avLst/>
          </a:prstGeom>
        </p:spPr>
      </p:pic>
      <p:grpSp>
        <p:nvGrpSpPr>
          <p:cNvPr id="5" name="Group 5"/>
          <p:cNvGrpSpPr/>
          <p:nvPr/>
        </p:nvGrpSpPr>
        <p:grpSpPr>
          <a:xfrm>
            <a:off x="1962925" y="3102745"/>
            <a:ext cx="5760710" cy="940635"/>
            <a:chOff x="18211" y="123412"/>
            <a:chExt cx="7680946" cy="1254180"/>
          </a:xfrm>
        </p:grpSpPr>
        <p:sp>
          <p:nvSpPr>
            <p:cNvPr id="6" name="AutoShape 6"/>
            <p:cNvSpPr/>
            <p:nvPr/>
          </p:nvSpPr>
          <p:spPr>
            <a:xfrm rot="110781">
              <a:off x="18211" y="123412"/>
              <a:ext cx="7680946" cy="1254180"/>
            </a:xfrm>
            <a:prstGeom prst="rect">
              <a:avLst/>
            </a:prstGeom>
            <a:solidFill>
              <a:srgbClr val="000000"/>
            </a:solidFill>
          </p:spPr>
        </p:sp>
        <p:sp>
          <p:nvSpPr>
            <p:cNvPr id="7" name="TextBox 7"/>
            <p:cNvSpPr txBox="1"/>
            <p:nvPr/>
          </p:nvSpPr>
          <p:spPr>
            <a:xfrm>
              <a:off x="490936" y="131779"/>
              <a:ext cx="6657688" cy="1186393"/>
            </a:xfrm>
            <a:prstGeom prst="rect">
              <a:avLst/>
            </a:prstGeom>
          </p:spPr>
          <p:txBody>
            <a:bodyPr lIns="0" tIns="0" rIns="0" bIns="0" rtlCol="0" anchor="t">
              <a:spAutoFit/>
            </a:bodyPr>
            <a:lstStyle/>
            <a:p>
              <a:pPr marL="0" lvl="0" indent="0">
                <a:lnSpc>
                  <a:spcPts val="7178"/>
                </a:lnSpc>
                <a:spcBef>
                  <a:spcPct val="0"/>
                </a:spcBef>
              </a:pPr>
              <a:r>
                <a:rPr lang="en-US" sz="5127" u="none" dirty="0">
                  <a:solidFill>
                    <a:srgbClr val="FFFFFF"/>
                  </a:solidFill>
                  <a:latin typeface="Hatton Bold"/>
                </a:rPr>
                <a:t>Theme</a:t>
              </a:r>
            </a:p>
          </p:txBody>
        </p:sp>
      </p:grpSp>
      <p:grpSp>
        <p:nvGrpSpPr>
          <p:cNvPr id="17" name="Group 17"/>
          <p:cNvGrpSpPr/>
          <p:nvPr/>
        </p:nvGrpSpPr>
        <p:grpSpPr>
          <a:xfrm>
            <a:off x="13949143" y="490334"/>
            <a:ext cx="2816313" cy="2619595"/>
            <a:chOff x="-921431" y="-747776"/>
            <a:chExt cx="3755084" cy="3492794"/>
          </a:xfrm>
        </p:grpSpPr>
        <p:pic>
          <p:nvPicPr>
            <p:cNvPr id="18" name="Picture 18"/>
            <p:cNvPicPr>
              <a:picLocks noChangeAspect="1"/>
            </p:cNvPicPr>
            <p:nvPr/>
          </p:nvPicPr>
          <p:blipFill>
            <a:blip r:embed="rId5"/>
            <a:srcRect/>
            <a:stretch>
              <a:fillRect/>
            </a:stretch>
          </p:blipFill>
          <p:spPr>
            <a:xfrm rot="465462">
              <a:off x="-921431" y="-747776"/>
              <a:ext cx="2535755" cy="3349790"/>
            </a:xfrm>
            <a:prstGeom prst="rect">
              <a:avLst/>
            </a:prstGeom>
          </p:spPr>
        </p:pic>
        <p:pic>
          <p:nvPicPr>
            <p:cNvPr id="19" name="Picture 19"/>
            <p:cNvPicPr>
              <a:picLocks noChangeAspect="1"/>
            </p:cNvPicPr>
            <p:nvPr/>
          </p:nvPicPr>
          <p:blipFill>
            <a:blip r:embed="rId6"/>
            <a:srcRect/>
            <a:stretch>
              <a:fillRect/>
            </a:stretch>
          </p:blipFill>
          <p:spPr>
            <a:xfrm rot="903222">
              <a:off x="65988" y="1871189"/>
              <a:ext cx="2767665" cy="873829"/>
            </a:xfrm>
            <a:prstGeom prst="rect">
              <a:avLst/>
            </a:prstGeom>
          </p:spPr>
        </p:pic>
      </p:grpSp>
      <p:sp>
        <p:nvSpPr>
          <p:cNvPr id="20" name="TextBox 19">
            <a:extLst>
              <a:ext uri="{FF2B5EF4-FFF2-40B4-BE49-F238E27FC236}">
                <a16:creationId xmlns:a16="http://schemas.microsoft.com/office/drawing/2014/main" id="{3C3A5EFF-1FC3-C382-B0C9-DE9A24B8591D}"/>
              </a:ext>
            </a:extLst>
          </p:cNvPr>
          <p:cNvSpPr txBox="1"/>
          <p:nvPr/>
        </p:nvSpPr>
        <p:spPr>
          <a:xfrm>
            <a:off x="4789885" y="5251728"/>
            <a:ext cx="10036968" cy="2123658"/>
          </a:xfrm>
          <a:prstGeom prst="rect">
            <a:avLst/>
          </a:prstGeom>
          <a:noFill/>
        </p:spPr>
        <p:txBody>
          <a:bodyPr wrap="square">
            <a:spAutoFit/>
          </a:bodyPr>
          <a:lstStyle/>
          <a:p>
            <a:r>
              <a:rPr lang="en-US" sz="6600" dirty="0" err="1"/>
              <a:t>Digitisation</a:t>
            </a:r>
            <a:r>
              <a:rPr lang="en-US" sz="6600" dirty="0"/>
              <a:t> to ease access to social services</a:t>
            </a:r>
            <a:endParaRPr lang="en-IN" sz="6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B74A1-7D6A-F281-8FFC-54D654A86D51}"/>
              </a:ext>
            </a:extLst>
          </p:cNvPr>
          <p:cNvSpPr>
            <a:spLocks noGrp="1"/>
          </p:cNvSpPr>
          <p:nvPr>
            <p:ph type="title"/>
          </p:nvPr>
        </p:nvSpPr>
        <p:spPr/>
        <p:txBody>
          <a:bodyPr/>
          <a:lstStyle/>
          <a:p>
            <a:r>
              <a:rPr lang="en-US" dirty="0"/>
              <a:t>Managing patient requests</a:t>
            </a:r>
            <a:br>
              <a:rPr lang="en-US" dirty="0"/>
            </a:br>
            <a:r>
              <a:rPr lang="en-US" dirty="0"/>
              <a:t>(CONTROL ROOM)</a:t>
            </a:r>
            <a:endParaRPr lang="en-IN" dirty="0"/>
          </a:p>
        </p:txBody>
      </p:sp>
      <p:pic>
        <p:nvPicPr>
          <p:cNvPr id="5" name="Content Placeholder 4">
            <a:extLst>
              <a:ext uri="{FF2B5EF4-FFF2-40B4-BE49-F238E27FC236}">
                <a16:creationId xmlns:a16="http://schemas.microsoft.com/office/drawing/2014/main" id="{AEEB37A8-9B25-41A9-18F9-3F0B9676A3A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9549"/>
          <a:stretch/>
        </p:blipFill>
        <p:spPr>
          <a:xfrm>
            <a:off x="2177369" y="3619500"/>
            <a:ext cx="13138831" cy="5638800"/>
          </a:xfrm>
        </p:spPr>
      </p:pic>
    </p:spTree>
    <p:extLst>
      <p:ext uri="{BB962C8B-B14F-4D97-AF65-F5344CB8AC3E}">
        <p14:creationId xmlns:p14="http://schemas.microsoft.com/office/powerpoint/2010/main" val="2377635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CE6A0-8361-D00D-C972-12A30182AFC5}"/>
              </a:ext>
            </a:extLst>
          </p:cNvPr>
          <p:cNvSpPr>
            <a:spLocks noGrp="1"/>
          </p:cNvSpPr>
          <p:nvPr>
            <p:ph type="title"/>
          </p:nvPr>
        </p:nvSpPr>
        <p:spPr/>
        <p:txBody>
          <a:bodyPr/>
          <a:lstStyle/>
          <a:p>
            <a:r>
              <a:rPr lang="en-US" dirty="0"/>
              <a:t>Hospital dashboard</a:t>
            </a:r>
            <a:endParaRPr lang="en-IN" dirty="0"/>
          </a:p>
        </p:txBody>
      </p:sp>
      <p:pic>
        <p:nvPicPr>
          <p:cNvPr id="13" name="Content Placeholder 12">
            <a:extLst>
              <a:ext uri="{FF2B5EF4-FFF2-40B4-BE49-F238E27FC236}">
                <a16:creationId xmlns:a16="http://schemas.microsoft.com/office/drawing/2014/main" id="{B5A7ACBF-5296-347B-0775-FDC4B5B020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77369" y="3024188"/>
            <a:ext cx="12960109" cy="5175250"/>
          </a:xfrm>
        </p:spPr>
      </p:pic>
    </p:spTree>
    <p:extLst>
      <p:ext uri="{BB962C8B-B14F-4D97-AF65-F5344CB8AC3E}">
        <p14:creationId xmlns:p14="http://schemas.microsoft.com/office/powerpoint/2010/main" val="27108165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46859-BECC-FECE-7B37-ECA294CC8020}"/>
              </a:ext>
            </a:extLst>
          </p:cNvPr>
          <p:cNvSpPr>
            <a:spLocks noGrp="1"/>
          </p:cNvSpPr>
          <p:nvPr>
            <p:ph type="title"/>
          </p:nvPr>
        </p:nvSpPr>
        <p:spPr/>
        <p:txBody>
          <a:bodyPr/>
          <a:lstStyle/>
          <a:p>
            <a:r>
              <a:rPr lang="en-US" dirty="0"/>
              <a:t>Adding bed details</a:t>
            </a:r>
            <a:endParaRPr lang="en-IN" dirty="0"/>
          </a:p>
        </p:txBody>
      </p:sp>
      <p:pic>
        <p:nvPicPr>
          <p:cNvPr id="5" name="Content Placeholder 4">
            <a:extLst>
              <a:ext uri="{FF2B5EF4-FFF2-40B4-BE49-F238E27FC236}">
                <a16:creationId xmlns:a16="http://schemas.microsoft.com/office/drawing/2014/main" id="{54D1C4B7-5A7F-3D73-FFD3-7BD4D4E503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2200" y="3024188"/>
            <a:ext cx="15087599" cy="5700712"/>
          </a:xfrm>
        </p:spPr>
      </p:pic>
    </p:spTree>
    <p:extLst>
      <p:ext uri="{BB962C8B-B14F-4D97-AF65-F5344CB8AC3E}">
        <p14:creationId xmlns:p14="http://schemas.microsoft.com/office/powerpoint/2010/main" val="34412550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B9DCE-6FD2-5724-31E8-0FF6D238F2D9}"/>
              </a:ext>
            </a:extLst>
          </p:cNvPr>
          <p:cNvSpPr>
            <a:spLocks noGrp="1"/>
          </p:cNvSpPr>
          <p:nvPr>
            <p:ph type="title"/>
          </p:nvPr>
        </p:nvSpPr>
        <p:spPr/>
        <p:txBody>
          <a:bodyPr/>
          <a:lstStyle/>
          <a:p>
            <a:r>
              <a:rPr lang="en-US" dirty="0"/>
              <a:t>Request forwarded to the hospital</a:t>
            </a:r>
            <a:endParaRPr lang="en-IN" dirty="0"/>
          </a:p>
        </p:txBody>
      </p:sp>
      <p:pic>
        <p:nvPicPr>
          <p:cNvPr id="5" name="Content Placeholder 4">
            <a:extLst>
              <a:ext uri="{FF2B5EF4-FFF2-40B4-BE49-F238E27FC236}">
                <a16:creationId xmlns:a16="http://schemas.microsoft.com/office/drawing/2014/main" id="{FE63F7D1-69CA-FCDD-1AA5-E19418E19FD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0170"/>
          <a:stretch/>
        </p:blipFill>
        <p:spPr>
          <a:xfrm>
            <a:off x="2177368" y="3695700"/>
            <a:ext cx="14510431" cy="5384520"/>
          </a:xfrm>
        </p:spPr>
      </p:pic>
    </p:spTree>
    <p:extLst>
      <p:ext uri="{BB962C8B-B14F-4D97-AF65-F5344CB8AC3E}">
        <p14:creationId xmlns:p14="http://schemas.microsoft.com/office/powerpoint/2010/main" val="1561585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0D540-7AC5-60CE-C9E0-C5A0620C08DD}"/>
              </a:ext>
            </a:extLst>
          </p:cNvPr>
          <p:cNvSpPr>
            <a:spLocks noGrp="1"/>
          </p:cNvSpPr>
          <p:nvPr>
            <p:ph type="title"/>
          </p:nvPr>
        </p:nvSpPr>
        <p:spPr/>
        <p:txBody>
          <a:bodyPr/>
          <a:lstStyle/>
          <a:p>
            <a:r>
              <a:rPr lang="en-US" dirty="0"/>
              <a:t>Patient Dashboard</a:t>
            </a:r>
            <a:endParaRPr lang="en-IN" dirty="0"/>
          </a:p>
        </p:txBody>
      </p:sp>
      <p:pic>
        <p:nvPicPr>
          <p:cNvPr id="5" name="Content Placeholder 4">
            <a:extLst>
              <a:ext uri="{FF2B5EF4-FFF2-40B4-BE49-F238E27FC236}">
                <a16:creationId xmlns:a16="http://schemas.microsoft.com/office/drawing/2014/main" id="{153E9E55-BE64-ED28-007C-791CAB0840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0" y="3024187"/>
            <a:ext cx="14096999" cy="6056033"/>
          </a:xfrm>
        </p:spPr>
      </p:pic>
    </p:spTree>
    <p:extLst>
      <p:ext uri="{BB962C8B-B14F-4D97-AF65-F5344CB8AC3E}">
        <p14:creationId xmlns:p14="http://schemas.microsoft.com/office/powerpoint/2010/main" val="22410260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9796C-2FE1-1006-C77F-DD3A5127719A}"/>
              </a:ext>
            </a:extLst>
          </p:cNvPr>
          <p:cNvSpPr>
            <a:spLocks noGrp="1"/>
          </p:cNvSpPr>
          <p:nvPr>
            <p:ph type="title"/>
          </p:nvPr>
        </p:nvSpPr>
        <p:spPr/>
        <p:txBody>
          <a:bodyPr/>
          <a:lstStyle/>
          <a:p>
            <a:r>
              <a:rPr lang="en-US" dirty="0"/>
              <a:t>Requesting Bed</a:t>
            </a:r>
            <a:endParaRPr lang="en-IN" dirty="0"/>
          </a:p>
        </p:txBody>
      </p:sp>
      <p:pic>
        <p:nvPicPr>
          <p:cNvPr id="5" name="Content Placeholder 4">
            <a:extLst>
              <a:ext uri="{FF2B5EF4-FFF2-40B4-BE49-F238E27FC236}">
                <a16:creationId xmlns:a16="http://schemas.microsoft.com/office/drawing/2014/main" id="{E4879A3A-DF3D-BBC2-D8F8-F6AA52643D5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2200" y="3024188"/>
            <a:ext cx="13716000" cy="5175250"/>
          </a:xfrm>
        </p:spPr>
      </p:pic>
    </p:spTree>
    <p:extLst>
      <p:ext uri="{BB962C8B-B14F-4D97-AF65-F5344CB8AC3E}">
        <p14:creationId xmlns:p14="http://schemas.microsoft.com/office/powerpoint/2010/main" val="3005122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883E7-E589-827C-026F-61F4A1D6B3C8}"/>
              </a:ext>
            </a:extLst>
          </p:cNvPr>
          <p:cNvSpPr>
            <a:spLocks noGrp="1"/>
          </p:cNvSpPr>
          <p:nvPr>
            <p:ph type="title"/>
          </p:nvPr>
        </p:nvSpPr>
        <p:spPr/>
        <p:txBody>
          <a:bodyPr/>
          <a:lstStyle/>
          <a:p>
            <a:r>
              <a:rPr lang="en-US" dirty="0"/>
              <a:t>Bed request</a:t>
            </a:r>
            <a:endParaRPr lang="en-IN" dirty="0"/>
          </a:p>
        </p:txBody>
      </p:sp>
      <p:pic>
        <p:nvPicPr>
          <p:cNvPr id="5" name="Content Placeholder 4">
            <a:extLst>
              <a:ext uri="{FF2B5EF4-FFF2-40B4-BE49-F238E27FC236}">
                <a16:creationId xmlns:a16="http://schemas.microsoft.com/office/drawing/2014/main" id="{AA07DD36-F7AF-0C45-7F98-D67C241270A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0391"/>
          <a:stretch/>
        </p:blipFill>
        <p:spPr>
          <a:xfrm>
            <a:off x="1981200" y="3162300"/>
            <a:ext cx="14173200" cy="6324600"/>
          </a:xfrm>
        </p:spPr>
      </p:pic>
    </p:spTree>
    <p:extLst>
      <p:ext uri="{BB962C8B-B14F-4D97-AF65-F5344CB8AC3E}">
        <p14:creationId xmlns:p14="http://schemas.microsoft.com/office/powerpoint/2010/main" val="1800192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E3158-95B6-14C4-F5AC-AEE99396FE1A}"/>
              </a:ext>
            </a:extLst>
          </p:cNvPr>
          <p:cNvSpPr>
            <a:spLocks noGrp="1"/>
          </p:cNvSpPr>
          <p:nvPr>
            <p:ph type="title"/>
          </p:nvPr>
        </p:nvSpPr>
        <p:spPr/>
        <p:txBody>
          <a:bodyPr/>
          <a:lstStyle/>
          <a:p>
            <a:r>
              <a:rPr lang="en-US" dirty="0"/>
              <a:t>Status of request</a:t>
            </a:r>
            <a:endParaRPr lang="en-IN" dirty="0"/>
          </a:p>
        </p:txBody>
      </p:sp>
      <p:pic>
        <p:nvPicPr>
          <p:cNvPr id="5" name="Content Placeholder 4">
            <a:extLst>
              <a:ext uri="{FF2B5EF4-FFF2-40B4-BE49-F238E27FC236}">
                <a16:creationId xmlns:a16="http://schemas.microsoft.com/office/drawing/2014/main" id="{301FAAE5-CC87-0E73-0634-A2B14EE3E5E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9549"/>
          <a:stretch/>
        </p:blipFill>
        <p:spPr>
          <a:xfrm>
            <a:off x="2177368" y="3238500"/>
            <a:ext cx="13672231" cy="6019800"/>
          </a:xfrm>
        </p:spPr>
      </p:pic>
    </p:spTree>
    <p:extLst>
      <p:ext uri="{BB962C8B-B14F-4D97-AF65-F5344CB8AC3E}">
        <p14:creationId xmlns:p14="http://schemas.microsoft.com/office/powerpoint/2010/main" val="31668160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6AADF-963B-4D13-BE16-A058B3EA4794}"/>
              </a:ext>
            </a:extLst>
          </p:cNvPr>
          <p:cNvSpPr>
            <a:spLocks noGrp="1"/>
          </p:cNvSpPr>
          <p:nvPr>
            <p:ph type="title"/>
          </p:nvPr>
        </p:nvSpPr>
        <p:spPr/>
        <p:txBody>
          <a:bodyPr>
            <a:normAutofit fontScale="90000"/>
          </a:bodyPr>
          <a:lstStyle/>
          <a:p>
            <a:br>
              <a:rPr lang="en-US" dirty="0"/>
            </a:br>
            <a:br>
              <a:rPr lang="en-US" dirty="0"/>
            </a:br>
            <a:br>
              <a:rPr lang="en-US" dirty="0"/>
            </a:br>
            <a:br>
              <a:rPr lang="en-US" dirty="0"/>
            </a:br>
            <a:br>
              <a:rPr lang="en-US" dirty="0"/>
            </a:br>
            <a:br>
              <a:rPr lang="en-US" dirty="0"/>
            </a:br>
            <a:r>
              <a:rPr lang="en-US" sz="7300" dirty="0"/>
              <a:t>                        THANK YOU</a:t>
            </a:r>
            <a:endParaRPr lang="en-IN" sz="7300" dirty="0"/>
          </a:p>
        </p:txBody>
      </p:sp>
      <p:grpSp>
        <p:nvGrpSpPr>
          <p:cNvPr id="4" name="Group 17">
            <a:extLst>
              <a:ext uri="{FF2B5EF4-FFF2-40B4-BE49-F238E27FC236}">
                <a16:creationId xmlns:a16="http://schemas.microsoft.com/office/drawing/2014/main" id="{BA894896-5305-4B37-96A7-9B2ADA55F4EC}"/>
              </a:ext>
            </a:extLst>
          </p:cNvPr>
          <p:cNvGrpSpPr/>
          <p:nvPr/>
        </p:nvGrpSpPr>
        <p:grpSpPr>
          <a:xfrm>
            <a:off x="14020800" y="161037"/>
            <a:ext cx="2816313" cy="2619595"/>
            <a:chOff x="-921431" y="-747776"/>
            <a:chExt cx="3755084" cy="3492794"/>
          </a:xfrm>
        </p:grpSpPr>
        <p:pic>
          <p:nvPicPr>
            <p:cNvPr id="5" name="Picture 18">
              <a:extLst>
                <a:ext uri="{FF2B5EF4-FFF2-40B4-BE49-F238E27FC236}">
                  <a16:creationId xmlns:a16="http://schemas.microsoft.com/office/drawing/2014/main" id="{70094A5C-D864-4348-86C5-D816E3AD3898}"/>
                </a:ext>
              </a:extLst>
            </p:cNvPr>
            <p:cNvPicPr>
              <a:picLocks noChangeAspect="1"/>
            </p:cNvPicPr>
            <p:nvPr/>
          </p:nvPicPr>
          <p:blipFill>
            <a:blip r:embed="rId2"/>
            <a:srcRect/>
            <a:stretch>
              <a:fillRect/>
            </a:stretch>
          </p:blipFill>
          <p:spPr>
            <a:xfrm rot="465462">
              <a:off x="-921431" y="-747776"/>
              <a:ext cx="2535755" cy="3349790"/>
            </a:xfrm>
            <a:prstGeom prst="rect">
              <a:avLst/>
            </a:prstGeom>
          </p:spPr>
        </p:pic>
        <p:pic>
          <p:nvPicPr>
            <p:cNvPr id="6" name="Picture 19">
              <a:extLst>
                <a:ext uri="{FF2B5EF4-FFF2-40B4-BE49-F238E27FC236}">
                  <a16:creationId xmlns:a16="http://schemas.microsoft.com/office/drawing/2014/main" id="{210D9F4C-7436-43D1-B0E8-2A51B2EE39F2}"/>
                </a:ext>
              </a:extLst>
            </p:cNvPr>
            <p:cNvPicPr>
              <a:picLocks noChangeAspect="1"/>
            </p:cNvPicPr>
            <p:nvPr/>
          </p:nvPicPr>
          <p:blipFill>
            <a:blip r:embed="rId3"/>
            <a:srcRect/>
            <a:stretch>
              <a:fillRect/>
            </a:stretch>
          </p:blipFill>
          <p:spPr>
            <a:xfrm rot="903222">
              <a:off x="65988" y="1871189"/>
              <a:ext cx="2767665" cy="873829"/>
            </a:xfrm>
            <a:prstGeom prst="rect">
              <a:avLst/>
            </a:prstGeom>
          </p:spPr>
        </p:pic>
      </p:grpSp>
    </p:spTree>
    <p:extLst>
      <p:ext uri="{BB962C8B-B14F-4D97-AF65-F5344CB8AC3E}">
        <p14:creationId xmlns:p14="http://schemas.microsoft.com/office/powerpoint/2010/main" val="3047392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909" t="23272" r="-11909" b="23272"/>
          <a:stretch>
            <a:fillRect/>
          </a:stretch>
        </p:blipFill>
        <p:spPr>
          <a:xfrm>
            <a:off x="0" y="0"/>
            <a:ext cx="18288000" cy="10287000"/>
          </a:xfrm>
          <a:prstGeom prst="rect">
            <a:avLst/>
          </a:prstGeom>
        </p:spPr>
      </p:pic>
      <p:sp>
        <p:nvSpPr>
          <p:cNvPr id="3" name="AutoShape 3"/>
          <p:cNvSpPr/>
          <p:nvPr/>
        </p:nvSpPr>
        <p:spPr>
          <a:xfrm rot="-61098">
            <a:off x="-71446" y="836928"/>
            <a:ext cx="19149227" cy="9280647"/>
          </a:xfrm>
          <a:prstGeom prst="rect">
            <a:avLst/>
          </a:prstGeom>
          <a:solidFill>
            <a:srgbClr val="EDECE7"/>
          </a:solidFill>
        </p:spPr>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148887">
            <a:off x="13160875" y="4290250"/>
            <a:ext cx="5619309" cy="5445621"/>
          </a:xfrm>
          <a:prstGeom prst="rect">
            <a:avLst/>
          </a:prstGeom>
        </p:spPr>
      </p:pic>
      <p:grpSp>
        <p:nvGrpSpPr>
          <p:cNvPr id="5" name="Group 5"/>
          <p:cNvGrpSpPr/>
          <p:nvPr/>
        </p:nvGrpSpPr>
        <p:grpSpPr>
          <a:xfrm>
            <a:off x="1962616" y="3109020"/>
            <a:ext cx="8582015" cy="953470"/>
            <a:chOff x="17799" y="131779"/>
            <a:chExt cx="9869963" cy="1271293"/>
          </a:xfrm>
        </p:grpSpPr>
        <p:sp>
          <p:nvSpPr>
            <p:cNvPr id="6" name="AutoShape 6"/>
            <p:cNvSpPr/>
            <p:nvPr/>
          </p:nvSpPr>
          <p:spPr>
            <a:xfrm rot="110781">
              <a:off x="17799" y="148892"/>
              <a:ext cx="9262595" cy="1254180"/>
            </a:xfrm>
            <a:prstGeom prst="rect">
              <a:avLst/>
            </a:prstGeom>
            <a:solidFill>
              <a:srgbClr val="000000"/>
            </a:solidFill>
          </p:spPr>
        </p:sp>
        <p:sp>
          <p:nvSpPr>
            <p:cNvPr id="7" name="TextBox 7"/>
            <p:cNvSpPr txBox="1"/>
            <p:nvPr/>
          </p:nvSpPr>
          <p:spPr>
            <a:xfrm>
              <a:off x="490936" y="131779"/>
              <a:ext cx="9396826" cy="1186393"/>
            </a:xfrm>
            <a:prstGeom prst="rect">
              <a:avLst/>
            </a:prstGeom>
          </p:spPr>
          <p:txBody>
            <a:bodyPr wrap="square" lIns="0" tIns="0" rIns="0" bIns="0" rtlCol="0" anchor="t">
              <a:spAutoFit/>
            </a:bodyPr>
            <a:lstStyle/>
            <a:p>
              <a:pPr marL="0" lvl="0" indent="0">
                <a:lnSpc>
                  <a:spcPts val="7178"/>
                </a:lnSpc>
                <a:spcBef>
                  <a:spcPct val="0"/>
                </a:spcBef>
              </a:pPr>
              <a:r>
                <a:rPr lang="en-US" sz="5127" u="none" dirty="0">
                  <a:solidFill>
                    <a:srgbClr val="FFFFFF"/>
                  </a:solidFill>
                  <a:latin typeface="Hatton Bold"/>
                </a:rPr>
                <a:t>Problem Stateme</a:t>
              </a:r>
              <a:r>
                <a:rPr lang="en-US" sz="5127" dirty="0">
                  <a:solidFill>
                    <a:srgbClr val="FFFFFF"/>
                  </a:solidFill>
                  <a:latin typeface="Hatton Bold"/>
                </a:rPr>
                <a:t>nt</a:t>
              </a:r>
              <a:endParaRPr lang="en-US" sz="5127" u="none" dirty="0">
                <a:solidFill>
                  <a:srgbClr val="FFFFFF"/>
                </a:solidFill>
                <a:latin typeface="Hatton Bold"/>
              </a:endParaRPr>
            </a:p>
          </p:txBody>
        </p:sp>
      </p:grpSp>
      <p:sp>
        <p:nvSpPr>
          <p:cNvPr id="9" name="TextBox 9"/>
          <p:cNvSpPr txBox="1"/>
          <p:nvPr/>
        </p:nvSpPr>
        <p:spPr>
          <a:xfrm>
            <a:off x="1713339" y="4797068"/>
            <a:ext cx="11277600" cy="4431983"/>
          </a:xfrm>
          <a:prstGeom prst="rect">
            <a:avLst/>
          </a:prstGeom>
        </p:spPr>
        <p:txBody>
          <a:bodyPr wrap="square" lIns="0" tIns="0" rIns="0" bIns="0" rtlCol="0" anchor="t">
            <a:spAutoFit/>
          </a:bodyPr>
          <a:lstStyle/>
          <a:p>
            <a:pPr lvl="0"/>
            <a:r>
              <a:rPr lang="en-US" sz="4800" dirty="0"/>
              <a:t>The admission process in a hospital is cumbersome. Not all hospitals have the same facilities available to patients. Many who require immediate care lack the treatment because of not exactly knowing where and which hospital provides the required facility.</a:t>
            </a:r>
            <a:endParaRPr lang="en-US" sz="4800" dirty="0">
              <a:solidFill>
                <a:srgbClr val="000000"/>
              </a:solidFill>
              <a:latin typeface="DM Sans"/>
            </a:endParaRPr>
          </a:p>
        </p:txBody>
      </p:sp>
      <p:grpSp>
        <p:nvGrpSpPr>
          <p:cNvPr id="17" name="Group 17"/>
          <p:cNvGrpSpPr/>
          <p:nvPr/>
        </p:nvGrpSpPr>
        <p:grpSpPr>
          <a:xfrm>
            <a:off x="13949143" y="490334"/>
            <a:ext cx="2816313" cy="2619595"/>
            <a:chOff x="-921431" y="-747776"/>
            <a:chExt cx="3755084" cy="3492794"/>
          </a:xfrm>
        </p:grpSpPr>
        <p:pic>
          <p:nvPicPr>
            <p:cNvPr id="18" name="Picture 18"/>
            <p:cNvPicPr>
              <a:picLocks noChangeAspect="1"/>
            </p:cNvPicPr>
            <p:nvPr/>
          </p:nvPicPr>
          <p:blipFill>
            <a:blip r:embed="rId5"/>
            <a:srcRect/>
            <a:stretch>
              <a:fillRect/>
            </a:stretch>
          </p:blipFill>
          <p:spPr>
            <a:xfrm rot="465462">
              <a:off x="-921431" y="-747776"/>
              <a:ext cx="2535755" cy="3349790"/>
            </a:xfrm>
            <a:prstGeom prst="rect">
              <a:avLst/>
            </a:prstGeom>
          </p:spPr>
        </p:pic>
        <p:pic>
          <p:nvPicPr>
            <p:cNvPr id="19" name="Picture 19"/>
            <p:cNvPicPr>
              <a:picLocks noChangeAspect="1"/>
            </p:cNvPicPr>
            <p:nvPr/>
          </p:nvPicPr>
          <p:blipFill>
            <a:blip r:embed="rId6"/>
            <a:srcRect/>
            <a:stretch>
              <a:fillRect/>
            </a:stretch>
          </p:blipFill>
          <p:spPr>
            <a:xfrm rot="903222">
              <a:off x="65988" y="1871189"/>
              <a:ext cx="2767665" cy="873829"/>
            </a:xfrm>
            <a:prstGeom prst="rect">
              <a:avLst/>
            </a:prstGeom>
          </p:spPr>
        </p:pic>
      </p:grpSp>
    </p:spTree>
    <p:extLst>
      <p:ext uri="{BB962C8B-B14F-4D97-AF65-F5344CB8AC3E}">
        <p14:creationId xmlns:p14="http://schemas.microsoft.com/office/powerpoint/2010/main" val="2985879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909" t="23272" r="-11909" b="23272"/>
          <a:stretch>
            <a:fillRect/>
          </a:stretch>
        </p:blipFill>
        <p:spPr>
          <a:xfrm>
            <a:off x="0" y="0"/>
            <a:ext cx="18288000" cy="10287000"/>
          </a:xfrm>
          <a:prstGeom prst="rect">
            <a:avLst/>
          </a:prstGeom>
        </p:spPr>
      </p:pic>
      <p:sp>
        <p:nvSpPr>
          <p:cNvPr id="3" name="AutoShape 3"/>
          <p:cNvSpPr/>
          <p:nvPr/>
        </p:nvSpPr>
        <p:spPr>
          <a:xfrm rot="-61098">
            <a:off x="-71445" y="463455"/>
            <a:ext cx="19149227" cy="9280647"/>
          </a:xfrm>
          <a:prstGeom prst="rect">
            <a:avLst/>
          </a:prstGeom>
          <a:solidFill>
            <a:srgbClr val="EDECE7"/>
          </a:solidFill>
        </p:spPr>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148887">
            <a:off x="13160875" y="4290250"/>
            <a:ext cx="5619309" cy="5445621"/>
          </a:xfrm>
          <a:prstGeom prst="rect">
            <a:avLst/>
          </a:prstGeom>
        </p:spPr>
      </p:pic>
      <p:grpSp>
        <p:nvGrpSpPr>
          <p:cNvPr id="5" name="Group 5"/>
          <p:cNvGrpSpPr/>
          <p:nvPr/>
        </p:nvGrpSpPr>
        <p:grpSpPr>
          <a:xfrm>
            <a:off x="2071058" y="1902491"/>
            <a:ext cx="5760710" cy="1076263"/>
            <a:chOff x="162388" y="-1476927"/>
            <a:chExt cx="7680946" cy="1435017"/>
          </a:xfrm>
        </p:grpSpPr>
        <p:sp>
          <p:nvSpPr>
            <p:cNvPr id="6" name="AutoShape 6"/>
            <p:cNvSpPr/>
            <p:nvPr/>
          </p:nvSpPr>
          <p:spPr>
            <a:xfrm rot="110781">
              <a:off x="162388" y="-1296090"/>
              <a:ext cx="7680946" cy="1254180"/>
            </a:xfrm>
            <a:prstGeom prst="rect">
              <a:avLst/>
            </a:prstGeom>
            <a:solidFill>
              <a:srgbClr val="000000"/>
            </a:solidFill>
          </p:spPr>
        </p:sp>
        <p:sp>
          <p:nvSpPr>
            <p:cNvPr id="7" name="TextBox 7"/>
            <p:cNvSpPr txBox="1"/>
            <p:nvPr/>
          </p:nvSpPr>
          <p:spPr>
            <a:xfrm>
              <a:off x="529839" y="-1476927"/>
              <a:ext cx="6657688" cy="1173003"/>
            </a:xfrm>
            <a:prstGeom prst="rect">
              <a:avLst/>
            </a:prstGeom>
          </p:spPr>
          <p:txBody>
            <a:bodyPr lIns="0" tIns="0" rIns="0" bIns="0" rtlCol="0" anchor="t">
              <a:spAutoFit/>
            </a:bodyPr>
            <a:lstStyle/>
            <a:p>
              <a:pPr marL="0" lvl="0" indent="0">
                <a:lnSpc>
                  <a:spcPts val="7178"/>
                </a:lnSpc>
                <a:spcBef>
                  <a:spcPct val="0"/>
                </a:spcBef>
              </a:pPr>
              <a:r>
                <a:rPr lang="en-US" sz="5127" dirty="0">
                  <a:solidFill>
                    <a:srgbClr val="FFFFFF"/>
                  </a:solidFill>
                  <a:latin typeface="Hatton Bold"/>
                </a:rPr>
                <a:t>In</a:t>
              </a:r>
              <a:r>
                <a:rPr lang="en-US" sz="5127" u="none" dirty="0">
                  <a:solidFill>
                    <a:srgbClr val="FFFFFF"/>
                  </a:solidFill>
                  <a:latin typeface="Hatton Bold"/>
                </a:rPr>
                <a:t>troduction</a:t>
              </a:r>
            </a:p>
          </p:txBody>
        </p:sp>
      </p:grpSp>
      <p:sp>
        <p:nvSpPr>
          <p:cNvPr id="9" name="TextBox 9"/>
          <p:cNvSpPr txBox="1"/>
          <p:nvPr/>
        </p:nvSpPr>
        <p:spPr>
          <a:xfrm>
            <a:off x="1600200" y="3286978"/>
            <a:ext cx="9982200" cy="6771084"/>
          </a:xfrm>
          <a:prstGeom prst="rect">
            <a:avLst/>
          </a:prstGeom>
        </p:spPr>
        <p:txBody>
          <a:bodyPr wrap="square" lIns="0" tIns="0" rIns="0" bIns="0" rtlCol="0" anchor="t">
            <a:spAutoFit/>
          </a:bodyPr>
          <a:lstStyle/>
          <a:p>
            <a:pPr lvl="0"/>
            <a:r>
              <a:rPr lang="en-US" sz="4000" dirty="0"/>
              <a:t>The idea is to make a portal where people can take admission to nearby hospitals based on the facility or service they require. Certain cases need special care like contagious diseases like COVID. Also to incorporate vaccine availability in hospitals and booking slots for vaccinations. Rare vaccines like the ones for snake bites will be available only in a few hospitals. So in order to give immediate treatment after the bite, nearest and facilitated hospitals must be known to the people.</a:t>
            </a:r>
            <a:endParaRPr lang="en-US" sz="4000" dirty="0">
              <a:solidFill>
                <a:srgbClr val="000000"/>
              </a:solidFill>
              <a:latin typeface="DM Sans"/>
            </a:endParaRPr>
          </a:p>
        </p:txBody>
      </p:sp>
      <p:grpSp>
        <p:nvGrpSpPr>
          <p:cNvPr id="17" name="Group 17"/>
          <p:cNvGrpSpPr/>
          <p:nvPr/>
        </p:nvGrpSpPr>
        <p:grpSpPr>
          <a:xfrm>
            <a:off x="13949143" y="490334"/>
            <a:ext cx="2816313" cy="2619595"/>
            <a:chOff x="-921431" y="-747776"/>
            <a:chExt cx="3755084" cy="3492794"/>
          </a:xfrm>
        </p:grpSpPr>
        <p:pic>
          <p:nvPicPr>
            <p:cNvPr id="18" name="Picture 18"/>
            <p:cNvPicPr>
              <a:picLocks noChangeAspect="1"/>
            </p:cNvPicPr>
            <p:nvPr/>
          </p:nvPicPr>
          <p:blipFill>
            <a:blip r:embed="rId5"/>
            <a:srcRect/>
            <a:stretch>
              <a:fillRect/>
            </a:stretch>
          </p:blipFill>
          <p:spPr>
            <a:xfrm rot="465462">
              <a:off x="-921431" y="-747776"/>
              <a:ext cx="2535755" cy="3349790"/>
            </a:xfrm>
            <a:prstGeom prst="rect">
              <a:avLst/>
            </a:prstGeom>
          </p:spPr>
        </p:pic>
        <p:pic>
          <p:nvPicPr>
            <p:cNvPr id="19" name="Picture 19"/>
            <p:cNvPicPr>
              <a:picLocks noChangeAspect="1"/>
            </p:cNvPicPr>
            <p:nvPr/>
          </p:nvPicPr>
          <p:blipFill>
            <a:blip r:embed="rId6"/>
            <a:srcRect/>
            <a:stretch>
              <a:fillRect/>
            </a:stretch>
          </p:blipFill>
          <p:spPr>
            <a:xfrm rot="903222">
              <a:off x="65988" y="1871189"/>
              <a:ext cx="2767665" cy="873829"/>
            </a:xfrm>
            <a:prstGeom prst="rect">
              <a:avLst/>
            </a:prstGeom>
          </p:spPr>
        </p:pic>
      </p:grpSp>
    </p:spTree>
    <p:extLst>
      <p:ext uri="{BB962C8B-B14F-4D97-AF65-F5344CB8AC3E}">
        <p14:creationId xmlns:p14="http://schemas.microsoft.com/office/powerpoint/2010/main" val="2456683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909" t="23272" r="-11909" b="23272"/>
          <a:stretch>
            <a:fillRect/>
          </a:stretch>
        </p:blipFill>
        <p:spPr>
          <a:xfrm>
            <a:off x="0" y="0"/>
            <a:ext cx="18288000" cy="10287000"/>
          </a:xfrm>
          <a:prstGeom prst="rect">
            <a:avLst/>
          </a:prstGeom>
        </p:spPr>
      </p:pic>
      <p:sp>
        <p:nvSpPr>
          <p:cNvPr id="3" name="AutoShape 3"/>
          <p:cNvSpPr/>
          <p:nvPr/>
        </p:nvSpPr>
        <p:spPr>
          <a:xfrm rot="-61098">
            <a:off x="-147645" y="463455"/>
            <a:ext cx="19149227" cy="9280647"/>
          </a:xfrm>
          <a:prstGeom prst="rect">
            <a:avLst/>
          </a:prstGeom>
          <a:solidFill>
            <a:srgbClr val="EDECE7"/>
          </a:solidFill>
        </p:spPr>
        <p:txBody>
          <a:bodyPr/>
          <a:lstStyle/>
          <a:p>
            <a:endParaRPr lang="en-IN" dirty="0"/>
          </a:p>
        </p:txBody>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148887">
            <a:off x="13160875" y="4290250"/>
            <a:ext cx="5619309" cy="5445621"/>
          </a:xfrm>
          <a:prstGeom prst="rect">
            <a:avLst/>
          </a:prstGeom>
        </p:spPr>
      </p:pic>
      <p:grpSp>
        <p:nvGrpSpPr>
          <p:cNvPr id="5" name="Group 5"/>
          <p:cNvGrpSpPr/>
          <p:nvPr/>
        </p:nvGrpSpPr>
        <p:grpSpPr>
          <a:xfrm>
            <a:off x="1962925" y="3102745"/>
            <a:ext cx="5760710" cy="940635"/>
            <a:chOff x="18211" y="123412"/>
            <a:chExt cx="7680946" cy="1254180"/>
          </a:xfrm>
        </p:grpSpPr>
        <p:sp>
          <p:nvSpPr>
            <p:cNvPr id="6" name="AutoShape 6"/>
            <p:cNvSpPr/>
            <p:nvPr/>
          </p:nvSpPr>
          <p:spPr>
            <a:xfrm rot="110781">
              <a:off x="18211" y="123412"/>
              <a:ext cx="7680946" cy="1254180"/>
            </a:xfrm>
            <a:prstGeom prst="rect">
              <a:avLst/>
            </a:prstGeom>
            <a:solidFill>
              <a:srgbClr val="000000"/>
            </a:solidFill>
          </p:spPr>
        </p:sp>
        <p:sp>
          <p:nvSpPr>
            <p:cNvPr id="7" name="TextBox 7"/>
            <p:cNvSpPr txBox="1"/>
            <p:nvPr/>
          </p:nvSpPr>
          <p:spPr>
            <a:xfrm>
              <a:off x="490936" y="131779"/>
              <a:ext cx="6657688" cy="1186393"/>
            </a:xfrm>
            <a:prstGeom prst="rect">
              <a:avLst/>
            </a:prstGeom>
          </p:spPr>
          <p:txBody>
            <a:bodyPr lIns="0" tIns="0" rIns="0" bIns="0" rtlCol="0" anchor="t">
              <a:spAutoFit/>
            </a:bodyPr>
            <a:lstStyle/>
            <a:p>
              <a:pPr marL="0" lvl="0" indent="0">
                <a:lnSpc>
                  <a:spcPts val="7178"/>
                </a:lnSpc>
                <a:spcBef>
                  <a:spcPct val="0"/>
                </a:spcBef>
              </a:pPr>
              <a:r>
                <a:rPr lang="en-US" sz="5127" u="none" dirty="0">
                  <a:solidFill>
                    <a:srgbClr val="FFFFFF"/>
                  </a:solidFill>
                  <a:latin typeface="Hatton Bold"/>
                </a:rPr>
                <a:t>Met</a:t>
              </a:r>
              <a:r>
                <a:rPr lang="en-US" sz="5127" dirty="0">
                  <a:solidFill>
                    <a:srgbClr val="FFFFFF"/>
                  </a:solidFill>
                  <a:latin typeface="Hatton Bold"/>
                </a:rPr>
                <a:t>hodology</a:t>
              </a:r>
              <a:endParaRPr lang="en-US" sz="5127" u="none" dirty="0">
                <a:solidFill>
                  <a:srgbClr val="FFFFFF"/>
                </a:solidFill>
                <a:latin typeface="Hatton Bold"/>
              </a:endParaRPr>
            </a:p>
          </p:txBody>
        </p:sp>
      </p:grpSp>
      <p:grpSp>
        <p:nvGrpSpPr>
          <p:cNvPr id="17" name="Group 17"/>
          <p:cNvGrpSpPr/>
          <p:nvPr/>
        </p:nvGrpSpPr>
        <p:grpSpPr>
          <a:xfrm>
            <a:off x="13949143" y="490334"/>
            <a:ext cx="2816313" cy="2619595"/>
            <a:chOff x="-921431" y="-747776"/>
            <a:chExt cx="3755084" cy="3492794"/>
          </a:xfrm>
        </p:grpSpPr>
        <p:pic>
          <p:nvPicPr>
            <p:cNvPr id="18" name="Picture 18"/>
            <p:cNvPicPr>
              <a:picLocks noChangeAspect="1"/>
            </p:cNvPicPr>
            <p:nvPr/>
          </p:nvPicPr>
          <p:blipFill>
            <a:blip r:embed="rId5"/>
            <a:srcRect/>
            <a:stretch>
              <a:fillRect/>
            </a:stretch>
          </p:blipFill>
          <p:spPr>
            <a:xfrm rot="465462">
              <a:off x="-921431" y="-747776"/>
              <a:ext cx="2535755" cy="3349790"/>
            </a:xfrm>
            <a:prstGeom prst="rect">
              <a:avLst/>
            </a:prstGeom>
          </p:spPr>
        </p:pic>
        <p:pic>
          <p:nvPicPr>
            <p:cNvPr id="19" name="Picture 19"/>
            <p:cNvPicPr>
              <a:picLocks noChangeAspect="1"/>
            </p:cNvPicPr>
            <p:nvPr/>
          </p:nvPicPr>
          <p:blipFill>
            <a:blip r:embed="rId6"/>
            <a:srcRect/>
            <a:stretch>
              <a:fillRect/>
            </a:stretch>
          </p:blipFill>
          <p:spPr>
            <a:xfrm rot="903222">
              <a:off x="65988" y="1871189"/>
              <a:ext cx="2767665" cy="873829"/>
            </a:xfrm>
            <a:prstGeom prst="rect">
              <a:avLst/>
            </a:prstGeom>
          </p:spPr>
        </p:pic>
      </p:grpSp>
      <p:sp>
        <p:nvSpPr>
          <p:cNvPr id="11" name="TextBox 10">
            <a:extLst>
              <a:ext uri="{FF2B5EF4-FFF2-40B4-BE49-F238E27FC236}">
                <a16:creationId xmlns:a16="http://schemas.microsoft.com/office/drawing/2014/main" id="{A9F597FE-8C84-CDF6-66F2-A4EE7685A2BF}"/>
              </a:ext>
            </a:extLst>
          </p:cNvPr>
          <p:cNvSpPr txBox="1"/>
          <p:nvPr/>
        </p:nvSpPr>
        <p:spPr>
          <a:xfrm>
            <a:off x="1219200" y="4729162"/>
            <a:ext cx="11963399" cy="1938992"/>
          </a:xfrm>
          <a:prstGeom prst="rect">
            <a:avLst/>
          </a:prstGeom>
          <a:noFill/>
        </p:spPr>
        <p:txBody>
          <a:bodyPr wrap="square" rtlCol="0">
            <a:spAutoFit/>
          </a:bodyPr>
          <a:lstStyle/>
          <a:p>
            <a:r>
              <a:rPr lang="en-US" sz="4000" dirty="0"/>
              <a:t>Create a web app portal through which the individuals can book an appointment for beds or vaccines at hospitals according to availability.</a:t>
            </a:r>
            <a:endParaRPr lang="en-IN" sz="4000" dirty="0"/>
          </a:p>
        </p:txBody>
      </p:sp>
    </p:spTree>
    <p:extLst>
      <p:ext uri="{BB962C8B-B14F-4D97-AF65-F5344CB8AC3E}">
        <p14:creationId xmlns:p14="http://schemas.microsoft.com/office/powerpoint/2010/main" val="3657101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C8836-E536-4BAB-B394-B90906B7E629}"/>
              </a:ext>
            </a:extLst>
          </p:cNvPr>
          <p:cNvSpPr>
            <a:spLocks noGrp="1"/>
          </p:cNvSpPr>
          <p:nvPr>
            <p:ph type="title"/>
          </p:nvPr>
        </p:nvSpPr>
        <p:spPr>
          <a:xfrm>
            <a:off x="1695406" y="1429987"/>
            <a:ext cx="14404913" cy="970313"/>
          </a:xfrm>
        </p:spPr>
        <p:txBody>
          <a:bodyPr>
            <a:normAutofit/>
          </a:bodyPr>
          <a:lstStyle/>
          <a:p>
            <a:r>
              <a:rPr lang="en-US" dirty="0"/>
              <a:t>MODULES</a:t>
            </a:r>
            <a:endParaRPr lang="en-IN" dirty="0"/>
          </a:p>
        </p:txBody>
      </p:sp>
      <p:sp>
        <p:nvSpPr>
          <p:cNvPr id="3" name="Content Placeholder 2">
            <a:extLst>
              <a:ext uri="{FF2B5EF4-FFF2-40B4-BE49-F238E27FC236}">
                <a16:creationId xmlns:a16="http://schemas.microsoft.com/office/drawing/2014/main" id="{64EDB600-45EE-4F44-848F-FF272524A51B}"/>
              </a:ext>
            </a:extLst>
          </p:cNvPr>
          <p:cNvSpPr>
            <a:spLocks noGrp="1"/>
          </p:cNvSpPr>
          <p:nvPr>
            <p:ph idx="1"/>
          </p:nvPr>
        </p:nvSpPr>
        <p:spPr>
          <a:xfrm>
            <a:off x="1695406" y="2781300"/>
            <a:ext cx="14404913" cy="5418218"/>
          </a:xfrm>
        </p:spPr>
        <p:txBody>
          <a:bodyPr/>
          <a:lstStyle/>
          <a:p>
            <a:pPr marL="0" indent="0">
              <a:buNone/>
            </a:pPr>
            <a:r>
              <a:rPr lang="en-US" u="sng" dirty="0"/>
              <a:t>COVID BED PORTAL</a:t>
            </a:r>
          </a:p>
          <a:p>
            <a:pPr>
              <a:buFont typeface="Wingdings" panose="05000000000000000000" pitchFamily="2" charset="2"/>
              <a:buChar char="q"/>
            </a:pPr>
            <a:r>
              <a:rPr lang="en-US" dirty="0"/>
              <a:t> </a:t>
            </a:r>
            <a:r>
              <a:rPr lang="en-US" sz="3600" dirty="0"/>
              <a:t>Registration</a:t>
            </a:r>
          </a:p>
          <a:p>
            <a:pPr>
              <a:buFont typeface="Wingdings" panose="05000000000000000000" pitchFamily="2" charset="2"/>
              <a:buChar char="q"/>
            </a:pPr>
            <a:r>
              <a:rPr lang="en-US" sz="3600" dirty="0"/>
              <a:t> Request Bed</a:t>
            </a:r>
          </a:p>
          <a:p>
            <a:pPr>
              <a:buFont typeface="Wingdings" panose="05000000000000000000" pitchFamily="2" charset="2"/>
              <a:buChar char="q"/>
            </a:pPr>
            <a:r>
              <a:rPr lang="en-US" sz="3600" dirty="0"/>
              <a:t> Manage Bed</a:t>
            </a:r>
          </a:p>
          <a:p>
            <a:pPr>
              <a:buFont typeface="Wingdings" panose="05000000000000000000" pitchFamily="2" charset="2"/>
              <a:buChar char="q"/>
            </a:pPr>
            <a:r>
              <a:rPr lang="en-US" sz="3600" dirty="0"/>
              <a:t> Allocate Hospital</a:t>
            </a:r>
          </a:p>
          <a:p>
            <a:pPr>
              <a:buFont typeface="Wingdings" panose="05000000000000000000" pitchFamily="2" charset="2"/>
              <a:buChar char="q"/>
            </a:pPr>
            <a:r>
              <a:rPr lang="en-US" sz="3600" dirty="0"/>
              <a:t> Report</a:t>
            </a:r>
          </a:p>
          <a:p>
            <a:pPr marL="0" indent="0">
              <a:buNone/>
            </a:pPr>
            <a:endParaRPr lang="en-US" dirty="0"/>
          </a:p>
          <a:p>
            <a:pPr>
              <a:buFont typeface="Wingdings" panose="05000000000000000000" pitchFamily="2" charset="2"/>
              <a:buChar char="q"/>
            </a:pPr>
            <a:endParaRPr lang="en-US" dirty="0"/>
          </a:p>
          <a:p>
            <a:pPr>
              <a:buFont typeface="Wingdings" panose="05000000000000000000" pitchFamily="2" charset="2"/>
              <a:buChar char="q"/>
            </a:pPr>
            <a:endParaRPr lang="en-IN" dirty="0"/>
          </a:p>
        </p:txBody>
      </p:sp>
      <p:grpSp>
        <p:nvGrpSpPr>
          <p:cNvPr id="4" name="Group 17">
            <a:extLst>
              <a:ext uri="{FF2B5EF4-FFF2-40B4-BE49-F238E27FC236}">
                <a16:creationId xmlns:a16="http://schemas.microsoft.com/office/drawing/2014/main" id="{E4A51524-07D7-42E0-900B-F83A80358EC3}"/>
              </a:ext>
            </a:extLst>
          </p:cNvPr>
          <p:cNvGrpSpPr/>
          <p:nvPr/>
        </p:nvGrpSpPr>
        <p:grpSpPr>
          <a:xfrm>
            <a:off x="15184437" y="0"/>
            <a:ext cx="2816313" cy="2619595"/>
            <a:chOff x="-921431" y="-747776"/>
            <a:chExt cx="3755084" cy="3492794"/>
          </a:xfrm>
        </p:grpSpPr>
        <p:pic>
          <p:nvPicPr>
            <p:cNvPr id="5" name="Picture 18">
              <a:extLst>
                <a:ext uri="{FF2B5EF4-FFF2-40B4-BE49-F238E27FC236}">
                  <a16:creationId xmlns:a16="http://schemas.microsoft.com/office/drawing/2014/main" id="{A4BFBDDF-5D45-4DEB-8A04-CA5B97CF4CDC}"/>
                </a:ext>
              </a:extLst>
            </p:cNvPr>
            <p:cNvPicPr>
              <a:picLocks noChangeAspect="1"/>
            </p:cNvPicPr>
            <p:nvPr/>
          </p:nvPicPr>
          <p:blipFill>
            <a:blip r:embed="rId2"/>
            <a:srcRect/>
            <a:stretch>
              <a:fillRect/>
            </a:stretch>
          </p:blipFill>
          <p:spPr>
            <a:xfrm rot="465462">
              <a:off x="-921431" y="-747776"/>
              <a:ext cx="2535755" cy="3349790"/>
            </a:xfrm>
            <a:prstGeom prst="rect">
              <a:avLst/>
            </a:prstGeom>
          </p:spPr>
        </p:pic>
        <p:pic>
          <p:nvPicPr>
            <p:cNvPr id="6" name="Picture 19">
              <a:extLst>
                <a:ext uri="{FF2B5EF4-FFF2-40B4-BE49-F238E27FC236}">
                  <a16:creationId xmlns:a16="http://schemas.microsoft.com/office/drawing/2014/main" id="{F7DF526C-104E-4748-A32F-80346746ECFE}"/>
                </a:ext>
              </a:extLst>
            </p:cNvPr>
            <p:cNvPicPr>
              <a:picLocks noChangeAspect="1"/>
            </p:cNvPicPr>
            <p:nvPr/>
          </p:nvPicPr>
          <p:blipFill>
            <a:blip r:embed="rId3"/>
            <a:srcRect/>
            <a:stretch>
              <a:fillRect/>
            </a:stretch>
          </p:blipFill>
          <p:spPr>
            <a:xfrm rot="903222">
              <a:off x="65988" y="1871189"/>
              <a:ext cx="2767665" cy="873829"/>
            </a:xfrm>
            <a:prstGeom prst="rect">
              <a:avLst/>
            </a:prstGeom>
          </p:spPr>
        </p:pic>
      </p:grpSp>
    </p:spTree>
    <p:extLst>
      <p:ext uri="{BB962C8B-B14F-4D97-AF65-F5344CB8AC3E}">
        <p14:creationId xmlns:p14="http://schemas.microsoft.com/office/powerpoint/2010/main" val="952187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C8836-E536-4BAB-B394-B90906B7E629}"/>
              </a:ext>
            </a:extLst>
          </p:cNvPr>
          <p:cNvSpPr>
            <a:spLocks noGrp="1"/>
          </p:cNvSpPr>
          <p:nvPr>
            <p:ph type="title"/>
          </p:nvPr>
        </p:nvSpPr>
        <p:spPr>
          <a:xfrm>
            <a:off x="1695406" y="1429987"/>
            <a:ext cx="14404913" cy="970313"/>
          </a:xfrm>
        </p:spPr>
        <p:txBody>
          <a:bodyPr>
            <a:normAutofit/>
          </a:bodyPr>
          <a:lstStyle/>
          <a:p>
            <a:r>
              <a:rPr lang="en-US" dirty="0"/>
              <a:t>MODULES</a:t>
            </a:r>
            <a:endParaRPr lang="en-IN" dirty="0"/>
          </a:p>
        </p:txBody>
      </p:sp>
      <p:sp>
        <p:nvSpPr>
          <p:cNvPr id="3" name="Content Placeholder 2">
            <a:extLst>
              <a:ext uri="{FF2B5EF4-FFF2-40B4-BE49-F238E27FC236}">
                <a16:creationId xmlns:a16="http://schemas.microsoft.com/office/drawing/2014/main" id="{64EDB600-45EE-4F44-848F-FF272524A51B}"/>
              </a:ext>
            </a:extLst>
          </p:cNvPr>
          <p:cNvSpPr>
            <a:spLocks noGrp="1"/>
          </p:cNvSpPr>
          <p:nvPr>
            <p:ph idx="1"/>
          </p:nvPr>
        </p:nvSpPr>
        <p:spPr>
          <a:xfrm>
            <a:off x="1695406" y="2781300"/>
            <a:ext cx="14404913" cy="5418218"/>
          </a:xfrm>
        </p:spPr>
        <p:txBody>
          <a:bodyPr/>
          <a:lstStyle/>
          <a:p>
            <a:pPr marL="0" indent="0">
              <a:buNone/>
            </a:pPr>
            <a:r>
              <a:rPr lang="en-US" sz="4000" u="sng" dirty="0"/>
              <a:t>Vaccine Portal</a:t>
            </a:r>
          </a:p>
          <a:p>
            <a:pPr>
              <a:buFont typeface="Wingdings" panose="05000000000000000000" pitchFamily="2" charset="2"/>
              <a:buChar char="q"/>
            </a:pPr>
            <a:r>
              <a:rPr lang="en-US" dirty="0"/>
              <a:t> </a:t>
            </a:r>
            <a:r>
              <a:rPr lang="en-US" sz="3600" dirty="0"/>
              <a:t>Registration</a:t>
            </a:r>
          </a:p>
          <a:p>
            <a:pPr>
              <a:buFont typeface="Wingdings" panose="05000000000000000000" pitchFamily="2" charset="2"/>
              <a:buChar char="q"/>
            </a:pPr>
            <a:r>
              <a:rPr lang="en-US" sz="3600" dirty="0"/>
              <a:t> Request Vaccine</a:t>
            </a:r>
          </a:p>
          <a:p>
            <a:pPr>
              <a:buFont typeface="Wingdings" panose="05000000000000000000" pitchFamily="2" charset="2"/>
              <a:buChar char="q"/>
            </a:pPr>
            <a:r>
              <a:rPr lang="en-US" sz="3600" dirty="0"/>
              <a:t> Manage Vaccine</a:t>
            </a:r>
          </a:p>
          <a:p>
            <a:pPr>
              <a:buFont typeface="Wingdings" panose="05000000000000000000" pitchFamily="2" charset="2"/>
              <a:buChar char="q"/>
            </a:pPr>
            <a:r>
              <a:rPr lang="en-US" sz="3600" dirty="0"/>
              <a:t> Allocate Centre for Vaccination</a:t>
            </a:r>
          </a:p>
          <a:p>
            <a:pPr>
              <a:buFont typeface="Wingdings" panose="05000000000000000000" pitchFamily="2" charset="2"/>
              <a:buChar char="q"/>
            </a:pPr>
            <a:r>
              <a:rPr lang="en-US" sz="3600" dirty="0"/>
              <a:t> Report</a:t>
            </a:r>
          </a:p>
          <a:p>
            <a:pPr marL="0" indent="0">
              <a:buNone/>
            </a:pPr>
            <a:endParaRPr lang="en-US" dirty="0"/>
          </a:p>
          <a:p>
            <a:pPr>
              <a:buFont typeface="Wingdings" panose="05000000000000000000" pitchFamily="2" charset="2"/>
              <a:buChar char="q"/>
            </a:pPr>
            <a:endParaRPr lang="en-US" dirty="0"/>
          </a:p>
          <a:p>
            <a:pPr>
              <a:buFont typeface="Wingdings" panose="05000000000000000000" pitchFamily="2" charset="2"/>
              <a:buChar char="q"/>
            </a:pPr>
            <a:endParaRPr lang="en-IN" dirty="0"/>
          </a:p>
        </p:txBody>
      </p:sp>
      <p:grpSp>
        <p:nvGrpSpPr>
          <p:cNvPr id="4" name="Group 17">
            <a:extLst>
              <a:ext uri="{FF2B5EF4-FFF2-40B4-BE49-F238E27FC236}">
                <a16:creationId xmlns:a16="http://schemas.microsoft.com/office/drawing/2014/main" id="{E4A51524-07D7-42E0-900B-F83A80358EC3}"/>
              </a:ext>
            </a:extLst>
          </p:cNvPr>
          <p:cNvGrpSpPr/>
          <p:nvPr/>
        </p:nvGrpSpPr>
        <p:grpSpPr>
          <a:xfrm>
            <a:off x="15184437" y="0"/>
            <a:ext cx="2816313" cy="2619595"/>
            <a:chOff x="-921431" y="-747776"/>
            <a:chExt cx="3755084" cy="3492794"/>
          </a:xfrm>
        </p:grpSpPr>
        <p:pic>
          <p:nvPicPr>
            <p:cNvPr id="5" name="Picture 18">
              <a:extLst>
                <a:ext uri="{FF2B5EF4-FFF2-40B4-BE49-F238E27FC236}">
                  <a16:creationId xmlns:a16="http://schemas.microsoft.com/office/drawing/2014/main" id="{A4BFBDDF-5D45-4DEB-8A04-CA5B97CF4CDC}"/>
                </a:ext>
              </a:extLst>
            </p:cNvPr>
            <p:cNvPicPr>
              <a:picLocks noChangeAspect="1"/>
            </p:cNvPicPr>
            <p:nvPr/>
          </p:nvPicPr>
          <p:blipFill>
            <a:blip r:embed="rId2"/>
            <a:srcRect/>
            <a:stretch>
              <a:fillRect/>
            </a:stretch>
          </p:blipFill>
          <p:spPr>
            <a:xfrm rot="465462">
              <a:off x="-921431" y="-747776"/>
              <a:ext cx="2535755" cy="3349790"/>
            </a:xfrm>
            <a:prstGeom prst="rect">
              <a:avLst/>
            </a:prstGeom>
          </p:spPr>
        </p:pic>
        <p:pic>
          <p:nvPicPr>
            <p:cNvPr id="6" name="Picture 19">
              <a:extLst>
                <a:ext uri="{FF2B5EF4-FFF2-40B4-BE49-F238E27FC236}">
                  <a16:creationId xmlns:a16="http://schemas.microsoft.com/office/drawing/2014/main" id="{F7DF526C-104E-4748-A32F-80346746ECFE}"/>
                </a:ext>
              </a:extLst>
            </p:cNvPr>
            <p:cNvPicPr>
              <a:picLocks noChangeAspect="1"/>
            </p:cNvPicPr>
            <p:nvPr/>
          </p:nvPicPr>
          <p:blipFill>
            <a:blip r:embed="rId3"/>
            <a:srcRect/>
            <a:stretch>
              <a:fillRect/>
            </a:stretch>
          </p:blipFill>
          <p:spPr>
            <a:xfrm rot="903222">
              <a:off x="65988" y="1871189"/>
              <a:ext cx="2767665" cy="873829"/>
            </a:xfrm>
            <a:prstGeom prst="rect">
              <a:avLst/>
            </a:prstGeom>
          </p:spPr>
        </p:pic>
      </p:grpSp>
    </p:spTree>
    <p:extLst>
      <p:ext uri="{BB962C8B-B14F-4D97-AF65-F5344CB8AC3E}">
        <p14:creationId xmlns:p14="http://schemas.microsoft.com/office/powerpoint/2010/main" val="783377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143AD-6642-454F-A7E7-D083B7D74000}"/>
              </a:ext>
            </a:extLst>
          </p:cNvPr>
          <p:cNvSpPr>
            <a:spLocks noGrp="1"/>
          </p:cNvSpPr>
          <p:nvPr>
            <p:ph type="title"/>
          </p:nvPr>
        </p:nvSpPr>
        <p:spPr>
          <a:xfrm>
            <a:off x="1695406" y="1432716"/>
            <a:ext cx="14404913" cy="817913"/>
          </a:xfrm>
        </p:spPr>
        <p:txBody>
          <a:bodyPr/>
          <a:lstStyle/>
          <a:p>
            <a:r>
              <a:rPr lang="en-US" dirty="0"/>
              <a:t>ACTORS and their roles</a:t>
            </a:r>
            <a:endParaRPr lang="en-IN" dirty="0"/>
          </a:p>
        </p:txBody>
      </p:sp>
      <p:sp>
        <p:nvSpPr>
          <p:cNvPr id="3" name="Content Placeholder 2">
            <a:extLst>
              <a:ext uri="{FF2B5EF4-FFF2-40B4-BE49-F238E27FC236}">
                <a16:creationId xmlns:a16="http://schemas.microsoft.com/office/drawing/2014/main" id="{B18CA90B-0D47-4C65-B3D1-67BF93221886}"/>
              </a:ext>
            </a:extLst>
          </p:cNvPr>
          <p:cNvSpPr>
            <a:spLocks noGrp="1"/>
          </p:cNvSpPr>
          <p:nvPr>
            <p:ph idx="1"/>
          </p:nvPr>
        </p:nvSpPr>
        <p:spPr>
          <a:xfrm>
            <a:off x="1695406" y="2721889"/>
            <a:ext cx="14404913" cy="5570618"/>
          </a:xfrm>
        </p:spPr>
        <p:txBody>
          <a:bodyPr>
            <a:normAutofit fontScale="92500" lnSpcReduction="20000"/>
          </a:bodyPr>
          <a:lstStyle/>
          <a:p>
            <a:pPr marL="0" indent="0">
              <a:buNone/>
            </a:pPr>
            <a:endParaRPr lang="en-US" b="1" u="sng" dirty="0"/>
          </a:p>
          <a:p>
            <a:pPr marL="0" indent="0">
              <a:buNone/>
            </a:pPr>
            <a:r>
              <a:rPr lang="en-US" sz="3200" b="1" u="sng" dirty="0"/>
              <a:t>Covid Bed Portal</a:t>
            </a:r>
          </a:p>
          <a:p>
            <a:pPr>
              <a:buFont typeface="Wingdings" panose="05000000000000000000" pitchFamily="2" charset="2"/>
              <a:buChar char="q"/>
            </a:pPr>
            <a:r>
              <a:rPr lang="en-US" sz="3600" dirty="0"/>
              <a:t>COVID Control Room Administrator</a:t>
            </a:r>
          </a:p>
          <a:p>
            <a:pPr marL="0" indent="0">
              <a:buNone/>
            </a:pPr>
            <a:r>
              <a:rPr lang="en-US" sz="3600" dirty="0"/>
              <a:t>          * Add new hospital</a:t>
            </a:r>
          </a:p>
          <a:p>
            <a:pPr marL="0" indent="0">
              <a:buNone/>
            </a:pPr>
            <a:r>
              <a:rPr lang="en-US" sz="3600" dirty="0"/>
              <a:t>          * Delete existing hospital</a:t>
            </a:r>
          </a:p>
          <a:p>
            <a:pPr marL="0" indent="0">
              <a:buNone/>
            </a:pPr>
            <a:r>
              <a:rPr lang="en-US" sz="3600" dirty="0"/>
              <a:t>          * Manage bed category</a:t>
            </a:r>
          </a:p>
          <a:p>
            <a:pPr marL="0" indent="0">
              <a:buNone/>
            </a:pPr>
            <a:r>
              <a:rPr lang="en-US" sz="3600" dirty="0"/>
              <a:t>          * Manage bed requests</a:t>
            </a:r>
          </a:p>
          <a:p>
            <a:pPr marL="0" indent="0">
              <a:buNone/>
            </a:pPr>
            <a:r>
              <a:rPr lang="en-US" sz="3600" dirty="0"/>
              <a:t>          * View patients</a:t>
            </a:r>
          </a:p>
          <a:p>
            <a:pPr marL="0" indent="0">
              <a:buNone/>
            </a:pPr>
            <a:endParaRPr lang="en-US" sz="3600" dirty="0"/>
          </a:p>
        </p:txBody>
      </p:sp>
      <p:grpSp>
        <p:nvGrpSpPr>
          <p:cNvPr id="4" name="Group 17">
            <a:extLst>
              <a:ext uri="{FF2B5EF4-FFF2-40B4-BE49-F238E27FC236}">
                <a16:creationId xmlns:a16="http://schemas.microsoft.com/office/drawing/2014/main" id="{85392845-DDAE-4875-B63D-9863B4E8FDCD}"/>
              </a:ext>
            </a:extLst>
          </p:cNvPr>
          <p:cNvGrpSpPr/>
          <p:nvPr/>
        </p:nvGrpSpPr>
        <p:grpSpPr>
          <a:xfrm>
            <a:off x="15621000" y="120189"/>
            <a:ext cx="2816313" cy="2619595"/>
            <a:chOff x="-921431" y="-747776"/>
            <a:chExt cx="3755084" cy="3492794"/>
          </a:xfrm>
        </p:grpSpPr>
        <p:pic>
          <p:nvPicPr>
            <p:cNvPr id="5" name="Picture 18">
              <a:extLst>
                <a:ext uri="{FF2B5EF4-FFF2-40B4-BE49-F238E27FC236}">
                  <a16:creationId xmlns:a16="http://schemas.microsoft.com/office/drawing/2014/main" id="{6C58C192-D6E3-466D-A752-AEFE5710D9CA}"/>
                </a:ext>
              </a:extLst>
            </p:cNvPr>
            <p:cNvPicPr>
              <a:picLocks noChangeAspect="1"/>
            </p:cNvPicPr>
            <p:nvPr/>
          </p:nvPicPr>
          <p:blipFill>
            <a:blip r:embed="rId2"/>
            <a:srcRect/>
            <a:stretch>
              <a:fillRect/>
            </a:stretch>
          </p:blipFill>
          <p:spPr>
            <a:xfrm rot="465462">
              <a:off x="-921431" y="-747776"/>
              <a:ext cx="2535755" cy="3349790"/>
            </a:xfrm>
            <a:prstGeom prst="rect">
              <a:avLst/>
            </a:prstGeom>
          </p:spPr>
        </p:pic>
        <p:pic>
          <p:nvPicPr>
            <p:cNvPr id="6" name="Picture 19">
              <a:extLst>
                <a:ext uri="{FF2B5EF4-FFF2-40B4-BE49-F238E27FC236}">
                  <a16:creationId xmlns:a16="http://schemas.microsoft.com/office/drawing/2014/main" id="{44553148-9DAD-4605-A6A8-8CF265BB5D2B}"/>
                </a:ext>
              </a:extLst>
            </p:cNvPr>
            <p:cNvPicPr>
              <a:picLocks noChangeAspect="1"/>
            </p:cNvPicPr>
            <p:nvPr/>
          </p:nvPicPr>
          <p:blipFill>
            <a:blip r:embed="rId3"/>
            <a:srcRect/>
            <a:stretch>
              <a:fillRect/>
            </a:stretch>
          </p:blipFill>
          <p:spPr>
            <a:xfrm rot="903222">
              <a:off x="65988" y="1871189"/>
              <a:ext cx="2767665" cy="873829"/>
            </a:xfrm>
            <a:prstGeom prst="rect">
              <a:avLst/>
            </a:prstGeom>
          </p:spPr>
        </p:pic>
      </p:grpSp>
    </p:spTree>
    <p:extLst>
      <p:ext uri="{BB962C8B-B14F-4D97-AF65-F5344CB8AC3E}">
        <p14:creationId xmlns:p14="http://schemas.microsoft.com/office/powerpoint/2010/main" val="834392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E6BAE-12F6-4159-85FB-A5C3E5771AB9}"/>
              </a:ext>
            </a:extLst>
          </p:cNvPr>
          <p:cNvSpPr>
            <a:spLocks noGrp="1"/>
          </p:cNvSpPr>
          <p:nvPr>
            <p:ph type="title"/>
          </p:nvPr>
        </p:nvSpPr>
        <p:spPr>
          <a:xfrm>
            <a:off x="2177369" y="1206779"/>
            <a:ext cx="14404913" cy="507721"/>
          </a:xfrm>
        </p:spPr>
        <p:txBody>
          <a:bodyPr>
            <a:normAutofit fontScale="90000"/>
          </a:bodyPr>
          <a:lstStyle/>
          <a:p>
            <a:r>
              <a:rPr lang="en-US" b="1" u="sng" dirty="0"/>
              <a:t>COVID bed portal</a:t>
            </a:r>
            <a:endParaRPr lang="en-IN" b="1" u="sng" dirty="0"/>
          </a:p>
        </p:txBody>
      </p:sp>
      <p:sp>
        <p:nvSpPr>
          <p:cNvPr id="3" name="Content Placeholder 2">
            <a:extLst>
              <a:ext uri="{FF2B5EF4-FFF2-40B4-BE49-F238E27FC236}">
                <a16:creationId xmlns:a16="http://schemas.microsoft.com/office/drawing/2014/main" id="{2D256562-A038-4B31-B876-A3C1584E7BBA}"/>
              </a:ext>
            </a:extLst>
          </p:cNvPr>
          <p:cNvSpPr>
            <a:spLocks noGrp="1"/>
          </p:cNvSpPr>
          <p:nvPr>
            <p:ph idx="1"/>
          </p:nvPr>
        </p:nvSpPr>
        <p:spPr>
          <a:xfrm>
            <a:off x="2177369" y="3023598"/>
            <a:ext cx="14404913" cy="5853701"/>
          </a:xfrm>
        </p:spPr>
        <p:txBody>
          <a:bodyPr>
            <a:noAutofit/>
          </a:bodyPr>
          <a:lstStyle/>
          <a:p>
            <a:pPr>
              <a:buFont typeface="Wingdings" panose="05000000000000000000" pitchFamily="2" charset="2"/>
              <a:buChar char="q"/>
            </a:pPr>
            <a:r>
              <a:rPr lang="en-US" sz="3600" dirty="0"/>
              <a:t> Hospital</a:t>
            </a:r>
          </a:p>
          <a:p>
            <a:pPr marL="0" indent="0">
              <a:buNone/>
            </a:pPr>
            <a:r>
              <a:rPr lang="en-US" sz="3600" dirty="0"/>
              <a:t>       *Manage bed requests</a:t>
            </a:r>
          </a:p>
          <a:p>
            <a:pPr marL="0" indent="0">
              <a:buNone/>
            </a:pPr>
            <a:r>
              <a:rPr lang="en-US" sz="3600" dirty="0"/>
              <a:t>       *Manage bed data</a:t>
            </a:r>
          </a:p>
          <a:p>
            <a:pPr marL="0" indent="0">
              <a:buNone/>
            </a:pPr>
            <a:r>
              <a:rPr lang="en-US" sz="3600" dirty="0"/>
              <a:t>       *Add patients</a:t>
            </a:r>
          </a:p>
          <a:p>
            <a:pPr>
              <a:buFont typeface="Wingdings" panose="05000000000000000000" pitchFamily="2" charset="2"/>
              <a:buChar char="q"/>
            </a:pPr>
            <a:r>
              <a:rPr lang="en-US" sz="3600" dirty="0"/>
              <a:t> Patient</a:t>
            </a:r>
          </a:p>
          <a:p>
            <a:pPr marL="0" indent="0">
              <a:buNone/>
            </a:pPr>
            <a:r>
              <a:rPr lang="en-US" sz="3600" dirty="0"/>
              <a:t>       * Registration</a:t>
            </a:r>
          </a:p>
          <a:p>
            <a:pPr marL="0" indent="0">
              <a:buNone/>
            </a:pPr>
            <a:r>
              <a:rPr lang="en-US" sz="3600" dirty="0"/>
              <a:t>       * Request</a:t>
            </a:r>
          </a:p>
          <a:p>
            <a:pPr marL="0" indent="0">
              <a:buNone/>
            </a:pPr>
            <a:r>
              <a:rPr lang="en-US" sz="3600" dirty="0"/>
              <a:t>  </a:t>
            </a:r>
            <a:endParaRPr lang="en-IN" sz="3600" dirty="0"/>
          </a:p>
        </p:txBody>
      </p:sp>
    </p:spTree>
    <p:extLst>
      <p:ext uri="{BB962C8B-B14F-4D97-AF65-F5344CB8AC3E}">
        <p14:creationId xmlns:p14="http://schemas.microsoft.com/office/powerpoint/2010/main" val="105092538"/>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476</TotalTime>
  <Words>386</Words>
  <Application>Microsoft Office PowerPoint</Application>
  <PresentationFormat>Custom</PresentationFormat>
  <Paragraphs>83</Paragraphs>
  <Slides>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Courier Prime</vt:lpstr>
      <vt:lpstr>Hatton Bold</vt:lpstr>
      <vt:lpstr>Wingdings</vt:lpstr>
      <vt:lpstr>Arial</vt:lpstr>
      <vt:lpstr>DM Sans</vt:lpstr>
      <vt:lpstr>Gill Sans MT</vt:lpstr>
      <vt:lpstr>Gallery</vt:lpstr>
      <vt:lpstr>PowerPoint Presentation</vt:lpstr>
      <vt:lpstr>PowerPoint Presentation</vt:lpstr>
      <vt:lpstr>PowerPoint Presentation</vt:lpstr>
      <vt:lpstr>PowerPoint Presentation</vt:lpstr>
      <vt:lpstr>PowerPoint Presentation</vt:lpstr>
      <vt:lpstr>MODULES</vt:lpstr>
      <vt:lpstr>MODULES</vt:lpstr>
      <vt:lpstr>ACTORS and their roles</vt:lpstr>
      <vt:lpstr>COVID bed portal</vt:lpstr>
      <vt:lpstr>Vaccine Portal</vt:lpstr>
      <vt:lpstr>Vaccine Portal</vt:lpstr>
      <vt:lpstr>Tech stack</vt:lpstr>
      <vt:lpstr>SCREENSHOTS</vt:lpstr>
      <vt:lpstr>LOGIN for Covid bed portal</vt:lpstr>
      <vt:lpstr>Patient registration</vt:lpstr>
      <vt:lpstr>Admin dashboard</vt:lpstr>
      <vt:lpstr>Adding hospital</vt:lpstr>
      <vt:lpstr>Adding bed category</vt:lpstr>
      <vt:lpstr>Viewing Bed Details</vt:lpstr>
      <vt:lpstr>Managing patient requests (CONTROL ROOM)</vt:lpstr>
      <vt:lpstr>Hospital dashboard</vt:lpstr>
      <vt:lpstr>Adding bed details</vt:lpstr>
      <vt:lpstr>Request forwarded to the hospital</vt:lpstr>
      <vt:lpstr>Patient Dashboard</vt:lpstr>
      <vt:lpstr>Requesting Bed</vt:lpstr>
      <vt:lpstr>Bed request</vt:lpstr>
      <vt:lpstr>Status of request</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January 13, 2022</dc:title>
  <dc:creator>SHIRIN</dc:creator>
  <cp:lastModifiedBy>SHIRIN SHIYAS</cp:lastModifiedBy>
  <cp:revision>37</cp:revision>
  <dcterms:created xsi:type="dcterms:W3CDTF">2006-08-16T00:00:00Z</dcterms:created>
  <dcterms:modified xsi:type="dcterms:W3CDTF">2022-05-06T16:18:01Z</dcterms:modified>
  <dc:identifier>DAE0-GRDVO0</dc:identifier>
</cp:coreProperties>
</file>